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37"/>
  </p:handoutMasterIdLst>
  <p:sldIdLst>
    <p:sldId id="316" r:id="rId3"/>
    <p:sldId id="317" r:id="rId4"/>
    <p:sldId id="320" r:id="rId5"/>
    <p:sldId id="372" r:id="rId6"/>
    <p:sldId id="376" r:id="rId7"/>
    <p:sldId id="560" r:id="rId8"/>
    <p:sldId id="373" r:id="rId9"/>
    <p:sldId id="391" r:id="rId11"/>
    <p:sldId id="416" r:id="rId12"/>
    <p:sldId id="394" r:id="rId13"/>
    <p:sldId id="551" r:id="rId14"/>
    <p:sldId id="383" r:id="rId15"/>
    <p:sldId id="398" r:id="rId16"/>
    <p:sldId id="390" r:id="rId17"/>
    <p:sldId id="403" r:id="rId18"/>
    <p:sldId id="404" r:id="rId19"/>
    <p:sldId id="419" r:id="rId20"/>
    <p:sldId id="397" r:id="rId21"/>
    <p:sldId id="474" r:id="rId22"/>
    <p:sldId id="538" r:id="rId23"/>
    <p:sldId id="558" r:id="rId24"/>
    <p:sldId id="482" r:id="rId25"/>
    <p:sldId id="407" r:id="rId26"/>
    <p:sldId id="479" r:id="rId27"/>
    <p:sldId id="497" r:id="rId28"/>
    <p:sldId id="557" r:id="rId29"/>
    <p:sldId id="559" r:id="rId30"/>
    <p:sldId id="553" r:id="rId31"/>
    <p:sldId id="480" r:id="rId32"/>
    <p:sldId id="472" r:id="rId33"/>
    <p:sldId id="423" r:id="rId34"/>
    <p:sldId id="374" r:id="rId35"/>
    <p:sldId id="272"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未知的使用者134" initials="未知的使用者134" lastIdx="1" clrIdx="0"/>
  <p:cmAuthor id="757" name="未知用户381" initials="未" lastIdx="1" clrIdx="0"/>
  <p:cmAuthor id="1" name="Johnny Hsieh" initials="J" lastIdx="1" clrIdx="0"/>
  <p:cmAuthor id="758" name="未知用户382" initials="未" lastIdx="1" clrIdx="0"/>
  <p:cmAuthor id="2" name="未知用户6" initials="未" lastIdx="1" clrIdx="0"/>
  <p:cmAuthor id="759" name="未知用户383" initials="未" lastIdx="1" clrIdx="0"/>
  <p:cmAuthor id="3" name="rita" initials="r" lastIdx="1" clrIdx="1"/>
  <p:cmAuthor id="760" name="未知用户384" initials="未" lastIdx="1" clrIdx="0"/>
  <p:cmAuthor id="4" name="Cindy-NB" initials="C" lastIdx="1" clrIdx="0"/>
  <p:cmAuthor id="5" name="Louis Lu" initials="L" lastIdx="5" clrIdx="1"/>
  <p:cmAuthor id="762" name="未知用户385" initials="未" lastIdx="2" clrIdx="0"/>
  <p:cmAuthor id="6" name="未知用户4" initials="未" lastIdx="1" clrIdx="0"/>
  <p:cmAuthor id="763" name="未知用户386" initials="未" lastIdx="1" clrIdx="1"/>
  <p:cmAuthor id="7" name="Kevin Hu" initials="K" lastIdx="1" clrIdx="0"/>
  <p:cmAuthor id="764" name="未知用户429" initials="未" lastIdx="1" clrIdx="0"/>
  <p:cmAuthor id="8" name="Neno Loje" initials="N" lastIdx="1" clrIdx="0"/>
  <p:cmAuthor id="765" name="未知用户348" initials="未" lastIdx="1" clrIdx="0"/>
  <p:cmAuthor id="9" name="Unknown User1" initials="U" lastIdx="1" clrIdx="0"/>
  <p:cmAuthor id="766" name="未知用户430" initials="未" lastIdx="2" clrIdx="0"/>
  <p:cmAuthor id="10" name="elfinhsu" initials="e" lastIdx="1" clrIdx="0"/>
  <p:cmAuthor id="767" name="未知用户389" initials="未" lastIdx="1" clrIdx="0"/>
  <p:cmAuthor id="11" name="未知用户1" initials="未" lastIdx="1" clrIdx="0"/>
  <p:cmAuthor id="768" name="未知用户350" initials="未" lastIdx="1" clrIdx="0"/>
  <p:cmAuthor id="12" name="未知的使用者4" initials="未" lastIdx="1" clrIdx="0"/>
  <p:cmAuthor id="769" name="未知用户431" initials="未" lastIdx="1" clrIdx="0"/>
  <p:cmAuthor id="13" name="未知的使用者2" initials="未" lastIdx="1" clrIdx="0"/>
  <p:cmAuthor id="770" name="未知用户351" initials="未" lastIdx="8" clrIdx="0"/>
  <p:cmAuthor id="14" name="未知的使用者10" initials="未" lastIdx="1" clrIdx="0"/>
  <p:cmAuthor id="771" name="未知用户432" initials="未" lastIdx="1" clrIdx="0"/>
  <p:cmAuthor id="15" name="未知用户12" initials="未" lastIdx="8" clrIdx="0"/>
  <p:cmAuthor id="772" name="未知用户392" initials="未" lastIdx="1" clrIdx="0"/>
  <p:cmAuthor id="16" name="未知用户13" initials="未" lastIdx="1" clrIdx="0"/>
  <p:cmAuthor id="773" name="未知用户433" initials="未" lastIdx="1" clrIdx="0"/>
  <p:cmAuthor id="17" name="未知用户14" initials="未" lastIdx="1" clrIdx="0"/>
  <p:cmAuthor id="774" name="未知用户434" initials="未" lastIdx="1" clrIdx="0"/>
  <p:cmAuthor id="18" name="未知的使用者7" initials="未" lastIdx="1" clrIdx="0"/>
  <p:cmAuthor id="775" name="未知用户393" initials="未" lastIdx="11" clrIdx="0"/>
  <p:cmAuthor id="19" name="未知用户8" initials="未" lastIdx="1" clrIdx="0"/>
  <p:cmAuthor id="776" name="未知用户435" initials="未" lastIdx="7" clrIdx="1"/>
  <p:cmAuthor id="20" name="未知用户9" initials="未" lastIdx="1" clrIdx="0"/>
  <p:cmAuthor id="777" name="未知用户356" initials="未" lastIdx="1" clrIdx="2"/>
  <p:cmAuthor id="21" name="微软用户" initials="微" lastIdx="1" clrIdx="0"/>
  <p:cmAuthor id="778" name="未知用户436" initials="未" lastIdx="1" clrIdx="0"/>
  <p:cmAuthor id="22" name="未知的使用者6" initials="未" lastIdx="1" clrIdx="0"/>
  <p:cmAuthor id="779" name="未知用户396" initials="未" lastIdx="1" clrIdx="0"/>
  <p:cmAuthor id="23" name="August" initials="A" lastIdx="1" clrIdx="0"/>
  <p:cmAuthor id="780" name="未知用户437" initials="未" lastIdx="1" clrIdx="1"/>
  <p:cmAuthor id="24" name="未知用户343" initials="未" lastIdx="1" clrIdx="0"/>
  <p:cmAuthor id="781" name="未知用户397" initials="未" lastIdx="1" clrIdx="0"/>
  <p:cmAuthor id="25" name="未知的使用者19" initials="未" lastIdx="8" clrIdx="0"/>
  <p:cmAuthor id="782" name="未知用户419" initials="未" lastIdx="1" clrIdx="0"/>
  <p:cmAuthor id="26" name="未知的使用者20" initials="未" lastIdx="1" clrIdx="0"/>
  <p:cmAuthor id="783" name="未知用户399" initials="未" lastIdx="2" clrIdx="0"/>
  <p:cmAuthor id="27" name="未知的使用者21" initials="未" lastIdx="1" clrIdx="0"/>
  <p:cmAuthor id="784" name="未知用户438" initials="未" lastIdx="7" clrIdx="1"/>
  <p:cmAuthor id="28" name="未知的使用者17" initials="未" lastIdx="8" clrIdx="0"/>
  <p:cmAuthor id="785" name="未知用户401" initials="未" lastIdx="43" clrIdx="1"/>
  <p:cmAuthor id="29" name="未知的使用者18" initials="未" lastIdx="1" clrIdx="0"/>
  <p:cmAuthor id="786" name="未知用户402" initials="未" lastIdx="1" clrIdx="0"/>
  <p:cmAuthor id="30" name="未知的使用者15" initials="未" lastIdx="1" clrIdx="0"/>
  <p:cmAuthor id="787" name="未知用户403" initials="未" lastIdx="1" clrIdx="0"/>
  <p:cmAuthor id="31" name="Deanna Schuler (Bookey Consulting)" initials="D" lastIdx="2" clrIdx="0"/>
  <p:cmAuthor id="788" name="未知用户327" initials="未" lastIdx="1" clrIdx="0"/>
  <p:cmAuthor id="32" name="Wenwen" initials="W" lastIdx="1" clrIdx="1"/>
  <p:cmAuthor id="789" name="未知用户404" initials="未" lastIdx="1" clrIdx="0"/>
  <p:cmAuthor id="33" name="Administrator" initials="A" lastIdx="1" clrIdx="0"/>
  <p:cmAuthor id="790" name="未知用户405" initials="未" lastIdx="1" clrIdx="0"/>
  <p:cmAuthor id="34" name="未知的使用者100" initials="未" lastIdx="0" clrIdx="1"/>
  <p:cmAuthor id="791" name="未知用户439" initials="未" lastIdx="2" clrIdx="0"/>
  <p:cmAuthor id="792" name="未知用户406" initials="未" lastIdx="0" clrIdx="0"/>
  <p:cmAuthor id="36" name="未知用户15" initials="未" lastIdx="0" clrIdx="1"/>
  <p:cmAuthor id="793" name="未知用户440" initials="未" lastIdx="1" clrIdx="0"/>
  <p:cmAuthor id="37" name="庆芳 许" initials="庆芳" lastIdx="1" clrIdx="2"/>
  <p:cmAuthor id="794" name="未知用户441" initials="未" lastIdx="1" clrIdx="0"/>
  <p:cmAuthor id="38" name="hu yan" initials="hy" lastIdx="1" clrIdx="3"/>
  <p:cmAuthor id="795" name="未知用户442" initials="未" lastIdx="1" clrIdx="0"/>
  <p:cmAuthor id="796" name="未知用户409" initials="未" lastIdx="2" clrIdx="2"/>
  <p:cmAuthor id="40" name="未知的使用者11" initials="未" lastIdx="1" clrIdx="0"/>
  <p:cmAuthor id="797" name="未知用户443" initials="未" lastIdx="1" clrIdx="0"/>
  <p:cmAuthor id="41" name="Unknown User7" initials="U" lastIdx="1" clrIdx="0"/>
  <p:cmAuthor id="798" name="未知用户411" initials="未" lastIdx="3" clrIdx="1"/>
  <p:cmAuthor id="42" name="Unknown User8" initials="U" lastIdx="1" clrIdx="0"/>
  <p:cmAuthor id="799" name="未知用户444" initials="未" lastIdx="6" clrIdx="0"/>
  <p:cmAuthor id="43" name="未知的使用者8" initials="未" lastIdx="1" clrIdx="0"/>
  <p:cmAuthor id="800" name="未知用户413" initials="未" lastIdx="1" clrIdx="1"/>
  <p:cmAuthor id="44" name="未知用户19" initials="未" lastIdx="1" clrIdx="0"/>
  <p:cmAuthor id="801" name="未知用户445" initials="未" lastIdx="1" clrIdx="0"/>
  <p:cmAuthor id="45" name="未知的使用者51" initials="未" lastIdx="10" clrIdx="0"/>
  <p:cmAuthor id="802" name="未知用户446" initials="未" lastIdx="1" clrIdx="0"/>
  <p:cmAuthor id="46" name="未知的使用者53" initials="未" lastIdx="1" clrIdx="0"/>
  <p:cmAuthor id="803" name="未知用户447" initials="未" lastIdx="1" clrIdx="0"/>
  <p:cmAuthor id="47" name="未知的使用者46" initials="未" lastIdx="1" clrIdx="1"/>
  <p:cmAuthor id="804" name="未知用户448" initials="未" lastIdx="1" clrIdx="0"/>
  <p:cmAuthor id="48" name="未知用户2" initials="未" lastIdx="1" clrIdx="0"/>
  <p:cmAuthor id="805" name="未知用户333" initials="未" lastIdx="1" clrIdx="0"/>
  <p:cmAuthor id="49" name="未知的使用者24" initials="未" lastIdx="8" clrIdx="0"/>
  <p:cmAuthor id="806" name="未知用户417" initials="未" lastIdx="1" clrIdx="0"/>
  <p:cmAuthor id="50" name="未知的使用者25" initials="未" lastIdx="1" clrIdx="0"/>
  <p:cmAuthor id="807" name="未知用户449" initials="未" lastIdx="1" clrIdx="0"/>
  <p:cmAuthor id="51" name="未知的使用者26" initials="未" lastIdx="1" clrIdx="0"/>
  <p:cmAuthor id="808" name="未知用户418" initials="未" lastIdx="1" clrIdx="0"/>
  <p:cmAuthor id="52" name="未知的使用者27" initials="未" lastIdx="8" clrIdx="0"/>
  <p:cmAuthor id="809" name="未知用户450" initials="未" lastIdx="6" clrIdx="0"/>
  <p:cmAuthor id="53" name="未知的使用者28" initials="未" lastIdx="1" clrIdx="0"/>
  <p:cmAuthor id="810" name="未知用户423" initials="未" lastIdx="0" clrIdx="0"/>
  <p:cmAuthor id="54" name="未知的使用者29" initials="未" lastIdx="1" clrIdx="0"/>
  <p:cmAuthor id="811" name="未知用户424" initials="未" lastIdx="5" clrIdx="0"/>
  <p:cmAuthor id="55" name="Jason Wang" initials="J" lastIdx="1" clrIdx="0"/>
  <p:cmAuthor id="812" name="未知用户425" initials="未" lastIdx="3" clrIdx="1"/>
  <p:cmAuthor id="56" name="未知用户5" initials="未" lastIdx="1" clrIdx="0"/>
  <p:cmAuthor id="813" name="未知用户451" initials="未" lastIdx="1" clrIdx="0"/>
  <p:cmAuthor id="57" name="未知的使用者9" initials="未" lastIdx="1" clrIdx="0"/>
  <p:cmAuthor id="814" name="未知用户452" initials="未" lastIdx="1" clrIdx="0"/>
  <p:cmAuthor id="58" name="王鹏凯" initials="王" lastIdx="1" clrIdx="0"/>
  <p:cmAuthor id="815" name="未知用户453" initials="未" lastIdx="1" clrIdx="0"/>
  <p:cmAuthor id="816" name="未知用户454" initials="未" lastIdx="1" clrIdx="2"/>
  <p:cmAuthor id="60" name="Saku Uchikawa" initials="S" lastIdx="11" clrIdx="0"/>
  <p:cmAuthor id="817" name="未知用户455" initials="未" lastIdx="1" clrIdx="0"/>
  <p:cmAuthor id="61" name="未知的使用者3" initials="未" lastIdx="7" clrIdx="1"/>
  <p:cmAuthor id="818" name="未知用户456" initials="未" lastIdx="1" clrIdx="0"/>
  <p:cmAuthor id="62" name="張秀娟" initials="張" lastIdx="1" clrIdx="2"/>
  <p:cmAuthor id="819" name="未知用户457" initials="未" lastIdx="10" clrIdx="0"/>
  <p:cmAuthor id="63" name="未知的使用者34" initials="未" lastIdx="1" clrIdx="0"/>
  <p:cmAuthor id="820" name="未知用户458" initials="未" lastIdx="1" clrIdx="0"/>
  <p:cmAuthor id="64" name="未知的使用者35" initials="未" lastIdx="1" clrIdx="0"/>
  <p:cmAuthor id="821" name="風輕 雲淡" initials="風輕" lastIdx="1" clrIdx="511"/>
  <p:cmAuthor id="65" name="未知的使用者30" initials="未" lastIdx="8" clrIdx="0"/>
  <p:cmAuthor id="822" name="吳密葶" initials="吳密葶" lastIdx="1" clrIdx="545"/>
  <p:cmAuthor id="66" name="未知的使用者31" initials="未" lastIdx="1" clrIdx="0"/>
  <p:cmAuthor id="67" name="未知的使用者32" initials="未" lastIdx="1" clrIdx="0"/>
  <p:cmAuthor id="68" name="未知的使用者22" initials="未" lastIdx="8" clrIdx="0"/>
  <p:cmAuthor id="69" name="未知的使用者23" initials="未" lastIdx="1" clrIdx="0"/>
  <p:cmAuthor id="70" name="LeeElva" initials="L" lastIdx="1" clrIdx="0"/>
  <p:cmAuthor id="71" name="未知用户22" initials="未" lastIdx="1" clrIdx="0"/>
  <p:cmAuthor id="72" name="未知用户24" initials="未" lastIdx="1" clrIdx="0"/>
  <p:cmAuthor id="73" name="未知用户66" initials="未" lastIdx="1" clrIdx="0"/>
  <p:cmAuthor id="74" name="未知用户67" initials="未" lastIdx="1" clrIdx="0"/>
  <p:cmAuthor id="75" name="未知用户62" initials="未" lastIdx="1" clrIdx="1"/>
  <p:cmAuthor id="76" name="P00035_jeremy" initials="P" lastIdx="1" clrIdx="0"/>
  <p:cmAuthor id="77" name="朱晓瑜" initials="朱" lastIdx="54" clrIdx="0"/>
  <p:cmAuthor id="78" name="djj" initials="d" lastIdx="2" clrIdx="0"/>
  <p:cmAuthor id="79" name="lianghb" initials="l" lastIdx="19" clrIdx="0"/>
  <p:cmAuthor id="80" name="linyd" initials="l" lastIdx="3" clrIdx="1"/>
  <p:cmAuthor id="81" name="muzi wei" initials="m" lastIdx="1" clrIdx="0"/>
  <p:cmAuthor id="82" name="Windows 用户" initials="W" lastIdx="1" clrIdx="0"/>
  <p:cmAuthor id="83" name="未知用户56" initials="未" lastIdx="1" clrIdx="0"/>
  <p:cmAuthor id="84" name="未知用户55" initials="未" lastIdx="1" clrIdx="0"/>
  <p:cmAuthor id="85" name="未知用户51" initials="未" lastIdx="1" clrIdx="1"/>
  <p:cmAuthor id="86" name="未知的使用者16" initials="未" lastIdx="8" clrIdx="0"/>
  <p:cmAuthor id="87" name="Shawna Strickland" initials="S" lastIdx="2" clrIdx="0"/>
  <p:cmAuthor id="88" name="Ashley Eberenz" initials="A" lastIdx="7" clrIdx="1"/>
  <p:cmAuthor id="89" name="Mary Feil-Jacobs" initials="M" lastIdx="43" clrIdx="1"/>
  <p:cmAuthor id="90" name="未知用户81" initials="未" lastIdx="1" clrIdx="0"/>
  <p:cmAuthor id="91" name="未知用户82" initials="未" lastIdx="1" clrIdx="0"/>
  <p:cmAuthor id="92" name="未知用户83" initials="未" lastIdx="1" clrIdx="1"/>
  <p:cmAuthor id="93" name="未知的使用者67" initials="未" lastIdx="1" clrIdx="0"/>
  <p:cmAuthor id="94" name="未知的使用者68" initials="未" lastIdx="1" clrIdx="0"/>
  <p:cmAuthor id="95" name="未知的使用者69" initials="未" lastIdx="1" clrIdx="1"/>
  <p:cmAuthor id="96" name="未知的使用者56" initials="未" lastIdx="1" clrIdx="0"/>
  <p:cmAuthor id="97" name="未知的使用者55" initials="未" lastIdx="1" clrIdx="0"/>
  <p:cmAuthor id="98" name="未知的使用者52" initials="未" lastIdx="1" clrIdx="1"/>
  <p:cmAuthor id="99" name="未知的使用者72" initials="未" lastIdx="1" clrIdx="0"/>
  <p:cmAuthor id="100" name="未知的使用者74" initials="未" lastIdx="1" clrIdx="0"/>
  <p:cmAuthor id="101" name="未知的使用者71" initials="未" lastIdx="1" clrIdx="1"/>
  <p:cmAuthor id="102" name="P1063cindychen" initials="P" lastIdx="6" clrIdx="0"/>
  <p:cmAuthor id="103" name="Daniel Wuu" initials="D" lastIdx="1" clrIdx="0"/>
  <p:cmAuthor id="104" name="px" initials="p" lastIdx="3" clrIdx="1"/>
  <p:cmAuthor id="105" name="LiuHui" initials="L" lastIdx="1" clrIdx="0"/>
  <p:cmAuthor id="106" name="AbuSina" initials="A" lastIdx="2" clrIdx="0"/>
  <p:cmAuthor id="107" name="Sky123.Org" initials="S" lastIdx="1" clrIdx="0"/>
  <p:cmAuthor id="108" name="周元元" initials="周" lastIdx="5" clrIdx="0"/>
  <p:cmAuthor id="109" name="未知用户18" initials="未" lastIdx="10" clrIdx="0"/>
  <p:cmAuthor id="110" name="未知用户21" initials="未" lastIdx="1" clrIdx="0"/>
  <p:cmAuthor id="111" name="YUMINGNJ" initials="Y" lastIdx="3" clrIdx="0"/>
  <p:cmAuthor id="112" name="daphne" initials="d" lastIdx="1" clrIdx="0"/>
  <p:cmAuthor id="113" name="qiantong" initials="q" lastIdx="3" clrIdx="1"/>
  <p:cmAuthor id="114" name="116304" initials="1" lastIdx="1" clrIdx="1"/>
  <p:cmAuthor id="115" name="未知的使用者13" initials="未" lastIdx="1" clrIdx="0"/>
  <p:cmAuthor id="116" name="未知的使用者14" initials="未" lastIdx="2" clrIdx="0"/>
  <p:cmAuthor id="117" name="廖麗華" initials="廖" lastIdx="1" clrIdx="0"/>
  <p:cmAuthor id="118" name="未知的使用者12" initials="未" lastIdx="1" clrIdx="0"/>
  <p:cmAuthor id="119" name="qihua-DCMS" initials="q" lastIdx="0" clrIdx="0"/>
  <p:cmAuthor id="120" name="yuanzh" initials="y" lastIdx="1" clrIdx="1"/>
  <p:cmAuthor id="121" name="曾红" initials="曾" lastIdx="0" clrIdx="0"/>
  <p:cmAuthor id="122" name="未知用户16" initials="未" lastIdx="1" clrIdx="0"/>
  <p:cmAuthor id="123" name="未知用户17" initials="未" lastIdx="0" clrIdx="1"/>
  <p:cmAuthor id="124" name="mm" initials="m" lastIdx="1" clrIdx="0"/>
  <p:cmAuthor id="125" name="liupeng" initials="l" lastIdx="1" clrIdx="1"/>
  <p:cmAuthor id="126" name="周宏達JerryChou" initials="周" lastIdx="6" clrIdx="2"/>
  <p:cmAuthor id="127" name="luxu" initials="l" lastIdx="22" clrIdx="0"/>
  <p:cmAuthor id="128" name="hl sun" initials="h" lastIdx="1" clrIdx="0"/>
  <p:cmAuthor id="129" name="不明使用者20" initials="不" lastIdx="1" clrIdx="0"/>
  <p:cmAuthor id="130" name="不明使用者21" initials="不" lastIdx="1" clrIdx="0"/>
  <p:cmAuthor id="131" name="不明使用者18" initials="不" lastIdx="0" clrIdx="1"/>
  <p:cmAuthor id="132" name="不明使用者19" initials="不" lastIdx="1" clrIdx="0"/>
  <p:cmAuthor id="133" name="yuexuejun" initials="y" lastIdx="3" clrIdx="0"/>
  <p:cmAuthor id="134" name="未知的使用者76" initials="未" lastIdx="1" clrIdx="0"/>
  <p:cmAuthor id="135" name="未知的使用者70" initials="未" lastIdx="1" clrIdx="0"/>
  <p:cmAuthor id="136" name="未知的使用者73" initials="未" lastIdx="1" clrIdx="0"/>
  <p:cmAuthor id="137" name="未知用户57" initials="未" lastIdx="1" clrIdx="0"/>
  <p:cmAuthor id="138" name="未知用户58" initials="未" lastIdx="5" clrIdx="1"/>
  <p:cmAuthor id="139" name="未知用户59" initials="未" lastIdx="0" clrIdx="1"/>
  <p:cmAuthor id="140" name="Christina" initials="C" lastIdx="0" clrIdx="0"/>
  <p:cmAuthor id="141" name="jet" initials="j" lastIdx="1" clrIdx="0"/>
  <p:cmAuthor id="142" name="未知用户103" initials="未" lastIdx="1" clrIdx="0"/>
  <p:cmAuthor id="143" name="未知用户104" initials="未" lastIdx="1" clrIdx="0"/>
  <p:cmAuthor id="144" name="未知用户102" initials="未" lastIdx="1" clrIdx="1"/>
  <p:cmAuthor id="145" name="未知用户99" initials="未" lastIdx="1" clrIdx="0"/>
  <p:cmAuthor id="146" name="未知的使用者95" initials="未" lastIdx="1" clrIdx="0"/>
  <p:cmAuthor id="147" name="未知的使用者92" initials="未" lastIdx="1" clrIdx="0"/>
  <p:cmAuthor id="148" name="未知的使用者93" initials="未" lastIdx="1" clrIdx="1"/>
  <p:cmAuthor id="149" name="未知的使用者94" initials="未" lastIdx="1" clrIdx="2"/>
  <p:cmAuthor id="150" name="未知的使用者119" initials="未" lastIdx="1" clrIdx="0"/>
  <p:cmAuthor id="151" name="未知的使用者120" initials="未" lastIdx="1" clrIdx="0"/>
  <p:cmAuthor id="152" name="未知的使用者121" initials="未" lastIdx="1" clrIdx="1"/>
  <p:cmAuthor id="153" name="未知的使用者111" initials="未" lastIdx="1" clrIdx="2"/>
  <p:cmAuthor id="154" name="未知用户114" initials="未" lastIdx="1" clrIdx="0"/>
  <p:cmAuthor id="155" name="未知用户115" initials="未" lastIdx="1" clrIdx="0"/>
  <p:cmAuthor id="156" name="未知用户116" initials="未" lastIdx="1" clrIdx="1"/>
  <p:cmAuthor id="157" name="未知用户117" initials="未" lastIdx="1" clrIdx="2"/>
  <p:cmAuthor id="158" name="未知用户61" initials="未" lastIdx="8" clrIdx="0"/>
  <p:cmAuthor id="159" name="未知用户60" initials="未" lastIdx="1" clrIdx="0"/>
  <p:cmAuthor id="160" name="未知用户123" initials="未" lastIdx="1" clrIdx="0"/>
  <p:cmAuthor id="161" name="未知用户124" initials="未" lastIdx="1" clrIdx="0"/>
  <p:cmAuthor id="162" name="未知用户125" initials="未" lastIdx="1" clrIdx="1"/>
  <p:cmAuthor id="163" name="未知用户126" initials="未" lastIdx="1" clrIdx="0"/>
  <p:cmAuthor id="164" name="未知用户63" initials="未" lastIdx="1" clrIdx="1"/>
  <p:cmAuthor id="165" name="未知用户84" initials="未" lastIdx="1" clrIdx="0"/>
  <p:cmAuthor id="166" name="未知用户105" initials="未" lastIdx="1" clrIdx="0"/>
  <p:cmAuthor id="167" name="未知用户106" initials="未" lastIdx="1" clrIdx="0"/>
  <p:cmAuthor id="168" name="未知用户107" initials="未" lastIdx="1" clrIdx="1"/>
  <p:cmAuthor id="169" name="未知用户108" initials="未" lastIdx="1" clrIdx="0"/>
  <p:cmAuthor id="170" name="Unknown User69" initials="U" lastIdx="8" clrIdx="0"/>
  <p:cmAuthor id="171" name="未知用户186" initials="未" lastIdx="1" clrIdx="0"/>
  <p:cmAuthor id="172" name="thomas" initials="t" lastIdx="1" clrIdx="49"/>
  <p:cmAuthor id="173" name="唐可欣" initials="唐" lastIdx="1" clrIdx="0"/>
  <p:cmAuthor id="174" name="未知的使用者33" initials="未" lastIdx="1" clrIdx="0"/>
  <p:cmAuthor id="175" name="Ted Su" initials="T" lastIdx="1" clrIdx="78"/>
  <p:cmAuthor id="176" name="未知的使用者110" initials="未" lastIdx="1" clrIdx="0"/>
  <p:cmAuthor id="178" name="未知的使用者223" initials="未" lastIdx="1" clrIdx="1"/>
  <p:cmAuthor id="179" name="未知用户85" initials="未" lastIdx="1" clrIdx="0"/>
  <p:cmAuthor id="180" name="R affer" initials="R" lastIdx="1" clrIdx="0"/>
  <p:cmAuthor id="181" name="未知用户86" initials="未" lastIdx="1" clrIdx="0"/>
  <p:cmAuthor id="182" name="未知用户129" initials="未" lastIdx="1" clrIdx="0"/>
  <p:cmAuthor id="183" name="未知用户127" initials="未" lastIdx="1" clrIdx="1"/>
  <p:cmAuthor id="184" name="未知用户128" initials="未" lastIdx="1" clrIdx="2"/>
  <p:cmAuthor id="185" name="shinin" initials="s" lastIdx="2" clrIdx="0"/>
  <p:cmAuthor id="186" name="未知用户109" initials="未" lastIdx="1" clrIdx="1"/>
  <p:cmAuthor id="187" name="未知的使用者41" initials="未" lastIdx="1" clrIdx="0"/>
  <p:cmAuthor id="188" name="Unknown User28" initials="U" lastIdx="3" clrIdx="1"/>
  <p:cmAuthor id="189" name="未知用户10" initials="未知用户10" lastIdx="1" clrIdx="1"/>
  <p:cmAuthor id="190" name="未知用户11" initials="未知用户11" lastIdx="1" clrIdx="0"/>
  <p:cmAuthor id="191" name="Unknown User117" initials="U" lastIdx="10" clrIdx="0"/>
  <p:cmAuthor id="192" name="Unknown User63" initials="U" lastIdx="8" clrIdx="0"/>
  <p:cmAuthor id="193" name="Unknown User115" initials="U" lastIdx="10" clrIdx="0"/>
  <p:cmAuthor id="194" name="Unknown User116" initials="U" lastIdx="0" clrIdx="1"/>
  <p:cmAuthor id="195" name="Unknown User65" initials="U" lastIdx="1" clrIdx="0"/>
  <p:cmAuthor id="196" name="Unknown User66" initials="U" lastIdx="1" clrIdx="0"/>
  <p:cmAuthor id="197" name="Unknown User67" initials="U" lastIdx="1" clrIdx="0"/>
  <p:cmAuthor id="198" name="未知的使用者156" initials="未" lastIdx="1" clrIdx="0"/>
  <p:cmAuthor id="199" name="未知的使用者138" initials="未" lastIdx="1" clrIdx="1"/>
  <p:cmAuthor id="200" name="Unknown User70" initials="U" lastIdx="1" clrIdx="0"/>
  <p:cmAuthor id="201" name="未知的使用者112" initials="未" lastIdx="1" clrIdx="1"/>
  <p:cmAuthor id="202" name="未知的使用者113" initials="未" lastIdx="1" clrIdx="2"/>
  <p:cmAuthor id="203" name="未知的使用者117" initials="未" lastIdx="1" clrIdx="0"/>
  <p:cmAuthor id="204" name="未知的使用者118" initials="未" lastIdx="1" clrIdx="0"/>
  <p:cmAuthor id="205" name="未知的使用者115" initials="未" lastIdx="1" clrIdx="1"/>
  <p:cmAuthor id="206" name="clinchen" initials="c" lastIdx="0" clrIdx="1"/>
  <p:cmAuthor id="207" name="Unknown User68" initials="U" lastIdx="1" clrIdx="0"/>
  <p:cmAuthor id="208" name="hanjuncompany" initials="h" lastIdx="1" clrIdx="0"/>
  <p:cmAuthor id="209" name="未知用户3" initials="未" lastIdx="1" clrIdx="0"/>
  <p:cmAuthor id="210" name="kathy chen" initials="k" lastIdx="3" clrIdx="0"/>
  <p:cmAuthor id="211" name="未知的使用者63" initials="未" lastIdx="1" clrIdx="0"/>
  <p:cmAuthor id="212" name="未知的使用者64" initials="未" lastIdx="3" clrIdx="1"/>
  <p:cmAuthor id="213" name="未知的使用者48" initials="未" lastIdx="1" clrIdx="0"/>
  <p:cmAuthor id="214" name="未知的使用者47" initials="未" lastIdx="1" clrIdx="0"/>
  <p:cmAuthor id="215" name="未知的使用者49" initials="未" lastIdx="1" clrIdx="0"/>
  <p:cmAuthor id="216" name="未知的使用者60" initials="未" lastIdx="8" clrIdx="0"/>
  <p:cmAuthor id="217" name="未知的使用者59" initials="未" lastIdx="1" clrIdx="0"/>
  <p:cmAuthor id="218" name="未知的使用者57" initials="未" lastIdx="1" clrIdx="0"/>
  <p:cmAuthor id="219" name="未知的使用者54" initials="未" lastIdx="1" clrIdx="0"/>
  <p:cmAuthor id="220" name="未知的使用者66" initials="未" lastIdx="8" clrIdx="0"/>
  <p:cmAuthor id="221" name="未知的使用者65" initials="未" lastIdx="1" clrIdx="0"/>
  <p:cmAuthor id="222" name="maxine" initials="m" lastIdx="0" clrIdx="0"/>
  <p:cmAuthor id="223" name="未知的使用者43" initials="未" lastIdx="1" clrIdx="0"/>
  <p:cmAuthor id="224" name="未知的使用者40" initials="未" lastIdx="1" clrIdx="0"/>
  <p:cmAuthor id="225" name="未知的使用者105" initials="未" lastIdx="1" clrIdx="0"/>
  <p:cmAuthor id="226" name="未知的使用者106" initials="未" lastIdx="3" clrIdx="1"/>
  <p:cmAuthor id="227" name="未知的使用者107" initials="未" lastIdx="1" clrIdx="1"/>
  <p:cmAuthor id="228" name="未知的使用者108" initials="未" lastIdx="1" clrIdx="0"/>
  <p:cmAuthor id="229" name="未知的使用者86" initials="未" lastIdx="1" clrIdx="0"/>
  <p:cmAuthor id="230" name="未知的使用者103" initials="未" lastIdx="8" clrIdx="0"/>
  <p:cmAuthor id="231" name="未知的使用者104" initials="未" lastIdx="1" clrIdx="0"/>
  <p:cmAuthor id="232" name="未知的使用者98" initials="未" lastIdx="1" clrIdx="0"/>
  <p:cmAuthor id="233" name="未知的使用者116" initials="未" lastIdx="1" clrIdx="1"/>
  <p:cmAuthor id="234" name="未知的使用者42" initials="未" lastIdx="8" clrIdx="0"/>
  <p:cmAuthor id="235" name="未知的使用者44" initials="未" lastIdx="1" clrIdx="0"/>
  <p:cmAuthor id="236" name="未知的使用者36" initials="未" lastIdx="8" clrIdx="0"/>
  <p:cmAuthor id="237" name="未知的使用者37" initials="未" lastIdx="1" clrIdx="0"/>
  <p:cmAuthor id="238" name="未知的使用者38" initials="未" lastIdx="1" clrIdx="0"/>
  <p:cmAuthor id="239" name="未知的使用者45" initials="未" lastIdx="8" clrIdx="0"/>
  <p:cmAuthor id="240" name="未知的使用者126" initials="未" lastIdx="1" clrIdx="0"/>
  <p:cmAuthor id="241" name="未知的使用者127" initials="未" lastIdx="3" clrIdx="1"/>
  <p:cmAuthor id="242" name="未知的使用者128" initials="未" lastIdx="1" clrIdx="1"/>
  <p:cmAuthor id="243" name="未知的使用者124" initials="未" lastIdx="1" clrIdx="0"/>
  <p:cmAuthor id="244" name="未知的使用者125" initials="未" lastIdx="1" clrIdx="0"/>
  <p:cmAuthor id="245" name="Sara Chen" initials="S" lastIdx="1" clrIdx="0"/>
  <p:cmAuthor id="246" name="huang gerrard" initials="h" lastIdx="1" clrIdx="0"/>
  <p:cmAuthor id="247" name="未知用户170" initials="未" lastIdx="1" clrIdx="0"/>
  <p:cmAuthor id="248" name="未知用户171" initials="未" lastIdx="5" clrIdx="1"/>
  <p:cmAuthor id="249" name="未知用户172" initials="未" lastIdx="1" clrIdx="1"/>
  <p:cmAuthor id="250" name="未知用户173" initials="未" lastIdx="1" clrIdx="0"/>
  <p:cmAuthor id="251" name="未知用户149" initials="未" lastIdx="1" clrIdx="0"/>
  <p:cmAuthor id="252" name="未知用户150" initials="未" lastIdx="1" clrIdx="0"/>
  <p:cmAuthor id="253" name="未知用户151" initials="未" lastIdx="2" clrIdx="0"/>
  <p:cmAuthor id="254" name="未知用户152" initials="未" lastIdx="8" clrIdx="0"/>
  <p:cmAuthor id="255" name="未知用户153" initials="未" lastIdx="8" clrIdx="0"/>
  <p:cmAuthor id="256" name="未知用户154" initials="未" lastIdx="1" clrIdx="0"/>
  <p:cmAuthor id="257" name="未知用户155" initials="未" lastIdx="1" clrIdx="0"/>
  <p:cmAuthor id="258" name="未知用户41" initials="未" lastIdx="8" clrIdx="0"/>
  <p:cmAuthor id="259" name="未知用户44" initials="未" lastIdx="1" clrIdx="0"/>
  <p:cmAuthor id="260" name="未知用户45" initials="未" lastIdx="1" clrIdx="0"/>
  <p:cmAuthor id="261" name="未知用户156" initials="未" lastIdx="10" clrIdx="0"/>
  <p:cmAuthor id="262" name="未知用户64" initials="未" lastIdx="1" clrIdx="0"/>
  <p:cmAuthor id="263" name="未知用户65" initials="未" lastIdx="1" clrIdx="0"/>
  <p:cmAuthor id="264" name="未知用户68" initials="未" lastIdx="1" clrIdx="0"/>
  <p:cmAuthor id="265" name="未知用户69" initials="未" lastIdx="2" clrIdx="0"/>
  <p:cmAuthor id="266" name="James" initials="J" lastIdx="1" clrIdx="0"/>
  <p:cmAuthor id="267" name="未知用户71" initials="未" lastIdx="1" clrIdx="0"/>
  <p:cmAuthor id="268" name="未知用户72" initials="未" lastIdx="1" clrIdx="0"/>
  <p:cmAuthor id="269" name="未知用户73" initials="未" lastIdx="2" clrIdx="0"/>
  <p:cmAuthor id="270" name="未知用户49" initials="未" lastIdx="1" clrIdx="0"/>
  <p:cmAuthor id="271" name="未知用户50" initials="未" lastIdx="1" clrIdx="0"/>
  <p:cmAuthor id="272" name="未知用户52" initials="未" lastIdx="1" clrIdx="0"/>
  <p:cmAuthor id="273" name="MA15" initials="M" lastIdx="1" clrIdx="0"/>
  <p:cmAuthor id="274" name="未知用户47" initials="未" lastIdx="6" clrIdx="0"/>
  <p:cmAuthor id="275" name="未知用户53" initials="未" lastIdx="10" clrIdx="0"/>
  <p:cmAuthor id="276" name="未知用户96" initials="未" lastIdx="1" clrIdx="0"/>
  <p:cmAuthor id="277" name="未知用户48" initials="未" lastIdx="1" clrIdx="0"/>
  <p:cmAuthor id="278" name="未知用户97" initials="未" lastIdx="2" clrIdx="0"/>
  <p:cmAuthor id="279" name="未知用户40" initials="未" lastIdx="5" clrIdx="1"/>
  <p:cmAuthor id="280" name="未知用户43" initials="未" lastIdx="1" clrIdx="0"/>
  <p:cmAuthor id="281" name="未知用户98" initials="未" lastIdx="8" clrIdx="0"/>
  <p:cmAuthor id="282" name="未知用户100" initials="未" lastIdx="1" clrIdx="0"/>
  <p:cmAuthor id="283" name="未知用户101" initials="未" lastIdx="1" clrIdx="0"/>
  <p:cmAuthor id="284" name="x230" initials="x" lastIdx="1" clrIdx="0"/>
  <p:cmAuthor id="287" name="未知用户95" initials="未" lastIdx="1" clrIdx="0"/>
  <p:cmAuthor id="288" name="Evonlin" initials="E" lastIdx="2" clrIdx="2"/>
  <p:cmAuthor id="289" name="未知用户42" initials="未" lastIdx="1" clrIdx="0"/>
  <p:cmAuthor id="290" name="未知的使用者39" initials="未" lastIdx="10" clrIdx="0"/>
  <p:cmAuthor id="291" name="未知的使用者109" initials="未" lastIdx="5" clrIdx="1"/>
  <p:cmAuthor id="292" name="未知的使用者122" initials="未" lastIdx="1" clrIdx="0"/>
  <p:cmAuthor id="293" name="未知的使用者123" initials="未" lastIdx="8" clrIdx="0"/>
  <p:cmAuthor id="294" name="未知用户93" initials="未" lastIdx="1" clrIdx="0"/>
  <p:cmAuthor id="295" name="未知用户90" initials="未" lastIdx="5" clrIdx="1"/>
  <p:cmAuthor id="296" name="未知用户91" initials="未" lastIdx="0" clrIdx="1"/>
  <p:cmAuthor id="297" name="未知用户92" initials="未" lastIdx="1" clrIdx="0"/>
  <p:cmAuthor id="298" name="未知用户74" initials="未" lastIdx="5" clrIdx="1"/>
  <p:cmAuthor id="299" name="未知用户75" initials="未" lastIdx="8" clrIdx="0"/>
  <p:cmAuthor id="300" name="未知用户76" initials="未" lastIdx="1" clrIdx="0"/>
  <p:cmAuthor id="301" name="未知用户77" initials="未" lastIdx="8" clrIdx="0"/>
  <p:cmAuthor id="302" name="未知用户78" initials="未" lastIdx="8" clrIdx="0"/>
  <p:cmAuthor id="303" name="未知用户79" initials="未" lastIdx="1" clrIdx="0"/>
  <p:cmAuthor id="304" name="未知用户80" initials="未" lastIdx="1" clrIdx="0"/>
  <p:cmAuthor id="305" name="未知的使用者50" initials="未" lastIdx="1" clrIdx="0"/>
  <p:cmAuthor id="306" name="Harry xu" initials="H" lastIdx="1" clrIdx="0"/>
  <p:cmAuthor id="307" name="未知的使用者62" initials="未" lastIdx="1" clrIdx="1"/>
  <p:cmAuthor id="308" name="未知的使用者58" initials="未" lastIdx="1" clrIdx="0"/>
  <p:cmAuthor id="309" name="未知用户38" initials="未" lastIdx="8" clrIdx="0"/>
  <p:cmAuthor id="310" name="未知用户28" initials="未知用户28" lastIdx="1" clrIdx="0"/>
  <p:cmAuthor id="311" name="未知用户29" initials="未知用户29" lastIdx="1" clrIdx="2"/>
  <p:cmAuthor id="312" name="未知用户30" initials="未知用户30" lastIdx="2" clrIdx="0"/>
  <p:cmAuthor id="313" name="未知用户31" initials="未知用户31" lastIdx="1" clrIdx="75"/>
  <p:cmAuthor id="314" name="Vicky" initials="V" lastIdx="1" clrIdx="1"/>
  <p:cmAuthor id="315" name="刘云轩" initials="刘" lastIdx="1" clrIdx="0"/>
  <p:cmAuthor id="316" name="sharon" initials="s" lastIdx="1" clrIdx="84"/>
  <p:cmAuthor id="317" name="未知用户32" initials="未知用户32" lastIdx="1" clrIdx="0"/>
  <p:cmAuthor id="318" name="未知用户33" initials="未知用户33" lastIdx="1" clrIdx="0"/>
  <p:cmAuthor id="319" name="未知用户27" initials="未" lastIdx="1" clrIdx="0"/>
  <p:cmAuthor id="320" name="未知用户35" initials="未" lastIdx="1" clrIdx="0"/>
  <p:cmAuthor id="321" name="未知用户111" initials="未" lastIdx="1" clrIdx="1"/>
  <p:cmAuthor id="322" name="alpha" initials="a" lastIdx="1" clrIdx="0"/>
  <p:cmAuthor id="323" name="未知用户37" initials="未" lastIdx="1" clrIdx="0"/>
  <p:cmAuthor id="324" name="Unknown User22" initials="U" lastIdx="1" clrIdx="0"/>
  <p:cmAuthor id="325" name="Unknown User23" initials="U" lastIdx="1" clrIdx="0"/>
  <p:cmAuthor id="326" name="未知的使用者75" initials="未" lastIdx="1" clrIdx="0"/>
  <p:cmAuthor id="327" name="未知的使用者77" initials="未" lastIdx="1" clrIdx="0"/>
  <p:cmAuthor id="328" name="未知的使用者78" initials="未" lastIdx="5" clrIdx="1"/>
  <p:cmAuthor id="329" name="未知的使用者79" initials="未" lastIdx="0" clrIdx="1"/>
  <p:cmAuthor id="330" name="未知的使用者80" initials="未" lastIdx="0" clrIdx="0"/>
  <p:cmAuthor id="331" name="未知的使用者82" initials="未" lastIdx="1" clrIdx="0"/>
  <p:cmAuthor id="332" name="未知的使用者83" initials="未" lastIdx="1" clrIdx="0"/>
  <p:cmAuthor id="333" name="未知的使用者84" initials="未" lastIdx="1" clrIdx="1"/>
  <p:cmAuthor id="334" name="未知的使用者85" initials="未" lastIdx="1" clrIdx="0"/>
  <p:cmAuthor id="335" name="未知的使用者87" initials="未" lastIdx="1" clrIdx="0"/>
  <p:cmAuthor id="336" name="未知的使用者90" initials="未" lastIdx="8" clrIdx="0"/>
  <p:cmAuthor id="337" name="未知的使用者91" initials="未" lastIdx="1" clrIdx="0"/>
  <p:cmAuthor id="338" name="CHRISYU" initials="C" lastIdx="1" clrIdx="0"/>
  <p:cmAuthor id="339" name="liucunri" initials="l" lastIdx="1" clrIdx="0"/>
  <p:cmAuthor id="340" name="未知用户34" initials="未知用户34" lastIdx="8" clrIdx="0"/>
  <p:cmAuthor id="341" name="未知的使用者155" initials="未" lastIdx="1" clrIdx="0"/>
  <p:cmAuthor id="342" name="未知用户36" initials="未知用户36" lastIdx="1" clrIdx="0"/>
  <p:cmAuthor id="343" name="未知的使用者102" initials="未" lastIdx="5" clrIdx="1"/>
  <p:cmAuthor id="344" name="未知用户26" initials="未" lastIdx="1" clrIdx="0"/>
  <p:cmAuthor id="345" name="仝德志" initials="仝" lastIdx="1" clrIdx="0"/>
  <p:cmAuthor id="346" name="未知用户112" initials="未知用户112" lastIdx="4" clrIdx="0"/>
  <p:cmAuthor id="347" name="Chun Chung YEH" initials="C" lastIdx="2" clrIdx="0"/>
  <p:cmAuthor id="348" name="未知的使用者169" initials="未" lastIdx="1" clrIdx="0"/>
  <p:cmAuthor id="349" name="未知的使用者183" initials="未" lastIdx="5" clrIdx="1"/>
  <p:cmAuthor id="350" name="未知的使用者182" initials="未" lastIdx="1" clrIdx="1"/>
  <p:cmAuthor id="351" name="未知的使用者173" initials="未" lastIdx="1" clrIdx="0"/>
  <p:cmAuthor id="352" name="針對所選的門市進行小範圍實驗，捕捉驅動績效的關鍵影響因子" initials="針" lastIdx="1" clrIdx="0"/>
  <p:cmAuthor id="353" name="未知的使用者203" initials="未" lastIdx="1" clrIdx="0"/>
  <p:cmAuthor id="354" name="未知的使用者114" initials="未" lastIdx="1" clrIdx="0"/>
  <p:cmAuthor id="355" name="未知的使用者152" initials="未" lastIdx="1" clrIdx="0"/>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的使用者227" initials="未" lastIdx="2"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的使用者146" initials="未" lastIdx="1" clrIdx="0"/>
  <p:cmAuthor id="375" name="未知的使用者147" initials="未" lastIdx="1" clrIdx="0"/>
  <p:cmAuthor id="376" name="未知用户113" initials="未知用户113" lastIdx="8" clrIdx="0"/>
  <p:cmAuthor id="377" name="未知的使用者149" initials="未" lastIdx="8" clrIdx="0"/>
  <p:cmAuthor id="378" name="未知的使用者150" initials="未" lastIdx="1" clrIdx="0"/>
  <p:cmAuthor id="379" name="未知用户138" initials="未" lastIdx="1" clrIdx="0"/>
  <p:cmAuthor id="380" name="未知用户130" initials="未" lastIdx="1" clrIdx="1"/>
  <p:cmAuthor id="381" name="未知用户131" initials="未" lastIdx="1" clrIdx="2"/>
  <p:cmAuthor id="382" name="未知用户132" initials="未" lastIdx="1" clrIdx="0"/>
  <p:cmAuthor id="383" name="未知用户133" initials="未" lastIdx="1" clrIdx="0"/>
  <p:cmAuthor id="384" name="未知用户134" initials="未" lastIdx="10" clrIdx="0"/>
  <p:cmAuthor id="385" name="未知用户135" initials="未" lastIdx="1" clrIdx="0"/>
  <p:cmAuthor id="386" name="未知用户137" initials="未" lastIdx="10" clrIdx="0"/>
  <p:cmAuthor id="387" name="未知用户136" initials="未" lastIdx="1" clrIdx="1"/>
  <p:cmAuthor id="389" name="Yoyo Wu" initials="Y" lastIdx="2" clrIdx="0"/>
  <p:cmAuthor id="390" name="zhangbin" initials="z" lastIdx="6" clrIdx="0"/>
  <p:cmAuthor id="391" name="单 善" initials="单" lastIdx="1" clrIdx="85"/>
  <p:cmAuthor id="392" name="Unknown User25" initials="U" lastIdx="1" clrIdx="0"/>
  <p:cmAuthor id="393" name="Unknown User26" initials="U"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Unknown User113" initials="U" lastIdx="1" clrIdx="0"/>
  <p:cmAuthor id="399" name="未知的使用者225" initials="" lastIdx="1" clrIdx="0"/>
  <p:cmAuthor id="400" name="未知的使用者226" initials="" lastIdx="1" clrIdx="0"/>
  <p:cmAuthor id="401" name="Unknown User24" initials="U" lastIdx="1" clrIdx="0"/>
  <p:cmAuthor id="403" name="未知的使用者218" initials="" lastIdx="1" clrIdx="2"/>
  <p:cmAuthor id="404" name="未知的使用者219" initials="" lastIdx="8" clrIdx="0"/>
  <p:cmAuthor id="405" name="未知的使用者220" initials="" lastIdx="1" clrIdx="0"/>
  <p:cmAuthor id="406" name="未知的使用者228" initials="" lastIdx="1" clrIdx="0"/>
  <p:cmAuthor id="407" name="未知的使用者229" initials="" lastIdx="8" clrIdx="0"/>
  <p:cmAuthor id="408" name="未知的使用者230" initials="" lastIdx="1" clrIdx="0"/>
  <p:cmAuthor id="409" name="未知的使用者231" initials="" lastIdx="1" clrIdx="0"/>
  <p:cmAuthor id="410" name="未知的使用者232" initials="" lastIdx="8" clrIdx="0"/>
  <p:cmAuthor id="412" name="Unknown User114" initials="U" lastIdx="1" clrIdx="1"/>
  <p:cmAuthor id="413" name="Unknown User111" initials="U" lastIdx="1" clrIdx="0"/>
  <p:cmAuthor id="414" name="未知的使用者131" initials="" lastIdx="1" clrIdx="0"/>
  <p:cmAuthor id="415" name="未知的使用者132" initials="" lastIdx="1" clrIdx="0"/>
  <p:cmAuthor id="416" name="未知用户118" initials="未" lastIdx="1" clrIdx="0"/>
  <p:cmAuthor id="417" name="未知的使用者235" initials="" lastIdx="1" clrIdx="0"/>
  <p:cmAuthor id="418" name="未知的使用者236" initials="" lastIdx="1" clrIdx="0"/>
  <p:cmAuthor id="419" name="未知的使用者237" initials="" lastIdx="2" clrIdx="0"/>
  <p:cmAuthor id="420" name="未知用户70" initials="未" lastIdx="1" clrIdx="1"/>
  <p:cmAuthor id="421" name="未知的使用者239" initials="" lastIdx="43" clrIdx="1"/>
  <p:cmAuthor id="422" name="未知的使用者136" initials="" lastIdx="1" clrIdx="0"/>
  <p:cmAuthor id="424" name="未知的使用者206" initials="" lastIdx="1" clrIdx="0"/>
  <p:cmAuthor id="425" name="未知的使用者207" initials="" lastIdx="1" clrIdx="0"/>
  <p:cmAuthor id="426" name="未知的使用者208" initials="" lastIdx="5" clrIdx="1"/>
  <p:cmAuthor id="427" name="未知的使用者209" initials="" lastIdx="0" clrIdx="1"/>
  <p:cmAuthor id="428" name="未知的使用者210" initials="" lastIdx="0" clrIdx="0"/>
  <p:cmAuthor id="429" name="未知的使用者211" initials="" lastIdx="1" clrIdx="0"/>
  <p:cmAuthor id="430" name="未知的使用者212" initials="" lastIdx="1" clrIdx="0"/>
  <p:cmAuthor id="431" name="未知的使用者213" initials="" lastIdx="1" clrIdx="0"/>
  <p:cmAuthor id="432" name="未知的使用者214" initials="" lastIdx="1" clrIdx="1"/>
  <p:cmAuthor id="433" name="未知的使用者215" initials="" lastIdx="1" clrIdx="0"/>
  <p:cmAuthor id="434" name="未知用户121" initials="未" lastIdx="1" clrIdx="0"/>
  <p:cmAuthor id="435" name="王 黎黎" initials="王" lastIdx="2" clrIdx="289"/>
  <p:cmAuthor id="438" name="未知的使用者163" initials="未" lastIdx="1" clrIdx="0"/>
  <p:cmAuthor id="439" name="未知的使用者165" initials="未" lastIdx="1" clrIdx="0"/>
  <p:cmAuthor id="440" name="未知的使用者158" initials="未" lastIdx="1" clrIdx="0"/>
  <p:cmAuthor id="441" name="未知的使用者166" initials="未" lastIdx="8" clrIdx="0"/>
  <p:cmAuthor id="442" name="未知的使用者167" initials="未" lastIdx="0" clrIdx="1"/>
  <p:cmAuthor id="443" name="未知的使用者159" initials="未" lastIdx="1" clrIdx="1"/>
  <p:cmAuthor id="444" name="未知的使用者160" initials="未" lastIdx="1" clrIdx="0"/>
  <p:cmAuthor id="445" name="未知的使用者168" initials="未" lastIdx="1" clrIdx="0"/>
  <p:cmAuthor id="446" name="未知用户120" initials="未" lastIdx="1" clrIdx="0"/>
  <p:cmAuthor id="447" name="未知用户122" initials="未" lastIdx="1" clrIdx="0"/>
  <p:cmAuthor id="448" name="未知用户139" initials="未" lastIdx="2" clrIdx="0"/>
  <p:cmAuthor id="449" name="未知用户141" initials="未" lastIdx="1" clrIdx="1"/>
  <p:cmAuthor id="450" name="未知用户143" initials="未" lastIdx="1" clrIdx="0"/>
  <p:cmAuthor id="451" name="未知用户144" initials="未" lastIdx="1" clrIdx="0"/>
  <p:cmAuthor id="452" name="未知用户145" initials="未" lastIdx="2" clrIdx="0"/>
  <p:cmAuthor id="453" name="未知用户119" initials="未" lastIdx="1" clrIdx="1"/>
  <p:cmAuthor id="454" name="未知用户140" initials="未" lastIdx="0" clrIdx="1"/>
  <p:cmAuthor id="455" name="未知用户142" initials="未" lastIdx="1" clrIdx="0"/>
  <p:cmAuthor id="456" name="未知用户146" initials="未" lastIdx="5" clrIdx="1"/>
  <p:cmAuthor id="457" name="未知用户147" initials="未" lastIdx="0" clrIdx="1"/>
  <p:cmAuthor id="458" name="未知用户148" initials="未" lastIdx="1" clrIdx="0"/>
  <p:cmAuthor id="459" name="未知用户195" initials="未" lastIdx="1" clrIdx="0"/>
  <p:cmAuthor id="460" name="未知用户207" initials="未" lastIdx="3" clrIdx="1"/>
  <p:cmAuthor id="461" name="未知用户208" initials="未" lastIdx="1" clrIdx="0"/>
  <p:cmAuthor id="462" name="未知用户198" initials="未" lastIdx="1" clrIdx="0"/>
  <p:cmAuthor id="463" name="未知用户209" initials="未" lastIdx="1" clrIdx="0"/>
  <p:cmAuthor id="464" name="未知用户206" initials="未" lastIdx="6" clrIdx="0"/>
  <p:cmAuthor id="465" name="未知用户46" initials="未" lastIdx="10" clrIdx="0"/>
  <p:cmAuthor id="466" name="未知的使用者188" initials="未" lastIdx="1" clrIdx="0"/>
  <p:cmAuthor id="467" name="未知的使用者189" initials="未" lastIdx="2" clrIdx="0"/>
  <p:cmAuthor id="468" name="未知的使用者190" initials="未" lastIdx="1" clrIdx="1"/>
  <p:cmAuthor id="469" name="未知的使用者191" initials="未" lastIdx="1" clrIdx="0"/>
  <p:cmAuthor id="470" name="未知的使用者192" initials="未" lastIdx="1" clrIdx="0"/>
  <p:cmAuthor id="471" name="未知的使用者193" initials="未" lastIdx="2" clrIdx="0"/>
  <p:cmAuthor id="472" name="未知的使用者153" initials="未" lastIdx="1" clrIdx="0"/>
  <p:cmAuthor id="473" name="未知的使用者154" initials="未" lastIdx="1" clrIdx="0"/>
  <p:cmAuthor id="474" name="未知的使用者157" initials="未" lastIdx="1" clrIdx="0"/>
  <p:cmAuthor id="475" name="未知的使用者129" initials="未" lastIdx="1" clrIdx="0"/>
  <p:cmAuthor id="476" name="未知的使用者164" initials="未" lastIdx="8" clrIdx="0"/>
  <p:cmAuthor id="477" name="未知的使用者172" initials="未" lastIdx="1" clrIdx="0"/>
  <p:cmAuthor id="478" name="未知的使用者174" initials="未" lastIdx="1" clrIdx="0"/>
  <p:cmAuthor id="479" name="未知的使用者247" initials="未" lastIdx="6" clrIdx="0"/>
  <p:cmAuthor id="480" name="未知的使用者249" initials="未" lastIdx="43" clrIdx="1"/>
  <p:cmAuthor id="481" name="未知的使用者250" initials="未" lastIdx="1" clrIdx="0"/>
  <p:cmAuthor id="482" name="未知的使用者251" initials="未" lastIdx="1" clrIdx="0"/>
  <p:cmAuthor id="483" name="未知的使用者246" initials="未" lastIdx="1" clrIdx="1"/>
  <p:cmAuthor id="484" name="未知的使用者252" initials="未" lastIdx="1" clrIdx="0"/>
  <p:cmAuthor id="485" name="未知的使用者253" initials="未" lastIdx="1" clrIdx="0"/>
  <p:cmAuthor id="486" name="未知的使用者254" initials="未" lastIdx="1" clrIdx="0"/>
  <p:cmAuthor id="487" name="未知的使用者255" initials="未" lastIdx="1" clrIdx="0"/>
  <p:cmAuthor id="488" name="未知的使用者270" initials="未" lastIdx="1" clrIdx="0"/>
  <p:cmAuthor id="489" name="未知的使用者256" initials="未" lastIdx="1" clrIdx="0"/>
  <p:cmAuthor id="490" name="未知的使用者257" initials="未" lastIdx="1" clrIdx="0"/>
  <p:cmAuthor id="491" name="未知的使用者240" initials="未" lastIdx="1" clrIdx="0"/>
  <p:cmAuthor id="492" name="未知的使用者241" initials="未" lastIdx="1" clrIdx="0"/>
  <p:cmAuthor id="493" name="未知的使用者242" initials="未" lastIdx="2" clrIdx="0"/>
  <p:cmAuthor id="494" name="未知的使用者243" initials="未" lastIdx="1" clrIdx="0"/>
  <p:cmAuthor id="495" name="未知的使用者258" initials="未" lastIdx="8" clrIdx="0"/>
  <p:cmAuthor id="496" name="未知的使用者259" initials="未" lastIdx="1" clrIdx="0"/>
  <p:cmAuthor id="497" name="未知的使用者260" initials="未" lastIdx="1" clrIdx="0"/>
  <p:cmAuthor id="498" name="未知的使用者261" initials="未" lastIdx="11" clrIdx="0"/>
  <p:cmAuthor id="499" name="未知的使用者262" initials="未" lastIdx="7" clrIdx="1"/>
  <p:cmAuthor id="500" name="未知的使用者263" initials="未" lastIdx="1" clrIdx="2"/>
  <p:cmAuthor id="501" name="未知的使用者264" initials="未" lastIdx="1" clrIdx="0"/>
  <p:cmAuthor id="502" name="未知的使用者265" initials="未" lastIdx="1" clrIdx="0"/>
  <p:cmAuthor id="503" name="未知的使用者266" initials="未" lastIdx="1" clrIdx="1"/>
  <p:cmAuthor id="504" name="未知的使用者267" initials="未" lastIdx="1" clrIdx="0"/>
  <p:cmAuthor id="505" name="未知的使用者268" initials="未" lastIdx="2" clrIdx="0"/>
  <p:cmAuthor id="506" name="未知的使用者269" initials="未" lastIdx="7" clrIdx="1"/>
  <p:cmAuthor id="507" name="lillian" initials="l" lastIdx="1" clrIdx="0"/>
  <p:cmAuthor id="508" name="未知用户197" initials="未" lastIdx="1" clrIdx="0"/>
  <p:cmAuthor id="509" name="未知用户157" initials="未" lastIdx="8" clrIdx="0"/>
  <p:cmAuthor id="510" name="未知用户158" initials="未" lastIdx="2" clrIdx="0"/>
  <p:cmAuthor id="511" name="未知用户159" initials="未" lastIdx="1" clrIdx="0"/>
  <p:cmAuthor id="512" name="未知用户160" initials="未" lastIdx="2" clrIdx="0"/>
  <p:cmAuthor id="513" name="未知用户168" initials="未" lastIdx="1" clrIdx="0"/>
  <p:cmAuthor id="514" name="順天" initials="順" lastIdx="1" clrIdx="0"/>
  <p:cmAuthor id="515" name="未知用户246" initials="未" lastIdx="1" clrIdx="0"/>
  <p:cmAuthor id="516" name="未知用户166" initials="未" lastIdx="0" clrIdx="1"/>
  <p:cmAuthor id="521" name="未知用户268" initials="未" lastIdx="1" clrIdx="0"/>
  <p:cmAuthor id="522" name="未知用户269" initials="未" lastIdx="2" clrIdx="0"/>
  <p:cmAuthor id="524" name="未知用户250" initials="未" lastIdx="0" clrIdx="0"/>
  <p:cmAuthor id="525" name="未知的使用者1" initials="未" lastIdx="1" clrIdx="0"/>
  <p:cmAuthor id="527" name="未知的使用者217" initials="未" lastIdx="1" clrIdx="1"/>
  <p:cmAuthor id="528" name="Charley" initials="C" lastIdx="1" clrIdx="0"/>
  <p:cmAuthor id="529" name="lilan" initials="l" lastIdx="1" clrIdx="0"/>
  <p:cmAuthor id="531" name="Unknown User48" initials="U" lastIdx="8" clrIdx="0"/>
  <p:cmAuthor id="533" name="hmwang" initials="dsc" lastIdx="2" clrIdx="532"/>
  <p:cmAuthor id="534" name="未知的使用者204" initials="未" lastIdx="1" clrIdx="0"/>
  <p:cmAuthor id="535" name="Unknown User50" initials="U" lastIdx="1" clrIdx="0"/>
  <p:cmAuthor id="537" name="未知的使用者151" initials="未" lastIdx="1" clrIdx="1"/>
  <p:cmAuthor id="538" name="未知的使用者216" initials="未" lastIdx="1" clrIdx="0"/>
  <p:cmAuthor id="539" name="user" initials="u" lastIdx="1" clrIdx="75"/>
  <p:cmAuthor id="541" name="未知的使用者234" initials="未" lastIdx="10" clrIdx="0"/>
  <p:cmAuthor id="542" name="未知的使用者137" initials="未" lastIdx="1" clrIdx="0"/>
  <p:cmAuthor id="545" name="dell" initials="d" lastIdx="1" clrIdx="544"/>
  <p:cmAuthor id="548" name="未知的使用者238" initials="未" lastIdx="2" clrIdx="0"/>
  <p:cmAuthor id="551" name="未知用户280" initials="未" lastIdx="5" clrIdx="2"/>
  <p:cmAuthor id="553" name="刘晖" initials="刘" lastIdx="1" clrIdx="0"/>
  <p:cmAuthor id="554" name="未知用户190" initials="未" lastIdx="1" clrIdx="1"/>
  <p:cmAuthor id="557" name="Xia Ting" initials="X" lastIdx="1" clrIdx="0"/>
  <p:cmAuthor id="559" name="不明使用者54" initials="不" lastIdx="1" clrIdx="1"/>
  <p:cmAuthor id="561" name="未知用户94" initials="未" lastIdx="0" clrIdx="0"/>
  <p:cmAuthor id="562" name="未知用户321" initials="未" lastIdx="1" clrIdx="0"/>
  <p:cmAuthor id="563" name=" " initials="" lastIdx="6" clrIdx="85"/>
  <p:cmAuthor id="564" name="不明使用者57" initials="不" lastIdx="1" clrIdx="0"/>
  <p:cmAuthor id="565" name="未知的使用者139" initials="未" lastIdx="1" clrIdx="0"/>
  <p:cmAuthor id="566" name="未知的使用者140" initials="未" lastIdx="1" clrIdx="1"/>
  <p:cmAuthor id="567" name="未知用户320" initials="未" lastIdx="1" clrIdx="1"/>
  <p:cmAuthor id="568" name="FanJQ" initials="F" lastIdx="1" clrIdx="1"/>
  <p:cmAuthor id="569" name="未知用户211" initials="未" lastIdx="8" clrIdx="0"/>
  <p:cmAuthor id="570" name="未知用户212" initials="未" lastIdx="8" clrIdx="0"/>
  <p:cmAuthor id="571" name="未知用户293" initials="未" lastIdx="1" clrIdx="0"/>
  <p:cmAuthor id="572" name="未知用户201" initials="未" lastIdx="8" clrIdx="0"/>
  <p:cmAuthor id="573" name="未知用户161" initials="未" lastIdx="1" clrIdx="0"/>
  <p:cmAuthor id="574" name="未知用户183" initials="未" lastIdx="1" clrIdx="0"/>
  <p:cmAuthor id="575" name="nancy" initials="n" lastIdx="1" clrIdx="0"/>
  <p:cmAuthor id="576" name="未知用户163" initials="未" lastIdx="8" clrIdx="0"/>
  <p:cmAuthor id="577" name="未知的使用者233" initials="未" lastIdx="1" clrIdx="0"/>
  <p:cmAuthor id="578" name="ll z" initials="l" lastIdx="2" clrIdx="0"/>
  <p:cmAuthor id="579" name="未知用户191" initials="未" lastIdx="1" clrIdx="0"/>
  <p:cmAuthor id="580" name="未知用户167" initials="未" lastIdx="1" clrIdx="0"/>
  <p:cmAuthor id="581" name="guanhh" initials="g" lastIdx="3" clrIdx="0"/>
  <p:cmAuthor id="582" name="未知用户169" initials="未" lastIdx="1" clrIdx="0"/>
  <p:cmAuthor id="583" name="未知用户192" initials="未" lastIdx="1" clrIdx="0"/>
  <p:cmAuthor id="584" name="未知用户203" initials="未" lastIdx="1" clrIdx="1"/>
  <p:cmAuthor id="585" name="未知用户175" initials="未" lastIdx="1" clrIdx="0"/>
  <p:cmAuthor id="586" name="未知用户176" initials="未" lastIdx="1" clrIdx="0"/>
  <p:cmAuthor id="587" name="未知用户177" initials="未" lastIdx="2" clrIdx="0"/>
  <p:cmAuthor id="588" name="未知用户184" initials="未" lastIdx="1" clrIdx="1"/>
  <p:cmAuthor id="589" name="未知用户179" initials="未" lastIdx="1" clrIdx="0"/>
  <p:cmAuthor id="590" name="未知用户185" initials="未" lastIdx="1" clrIdx="0"/>
  <p:cmAuthor id="591" name="未知用户181" initials="未" lastIdx="2" clrIdx="0"/>
  <p:cmAuthor id="592" name="ye gusong" initials="y" lastIdx="1" clrIdx="0"/>
  <p:cmAuthor id="593" name="wei muzi" initials="w" lastIdx="1" clrIdx="4"/>
  <p:cmAuthor id="594" name="孙" initials="孙" lastIdx="1" clrIdx="50"/>
  <p:cmAuthor id="595" name="未知用户187" initials="未" lastIdx="10" clrIdx="0"/>
  <p:cmAuthor id="596" name="王嘉偉" initials="王" lastIdx="2" clrIdx="0"/>
  <p:cmAuthor id="597" name="catherine" initials="c" lastIdx="1" clrIdx="1"/>
  <p:cmAuthor id="598" name="未知的使用者88" initials="未" lastIdx="1" clrIdx="0"/>
  <p:cmAuthor id="599" name="未知的使用者89" initials="未" lastIdx="5" clrIdx="0"/>
  <p:cmAuthor id="600" name="未知用户287" initials="未" lastIdx="0" clrIdx="1"/>
  <p:cmAuthor id="601" name="未知用户288" initials="未" lastIdx="1" clrIdx="0"/>
  <p:cmAuthor id="602" name="未知用户289" initials="未" lastIdx="1" clrIdx="0"/>
  <p:cmAuthor id="603" name="未知用户290" initials="未" lastIdx="2" clrIdx="0"/>
  <p:cmAuthor id="604" name="未知用户291" initials="未" lastIdx="8" clrIdx="0"/>
  <p:cmAuthor id="605" name="未知用户292" initials="未" lastIdx="1" clrIdx="0"/>
  <p:cmAuthor id="606" name="未知用户295" initials="未" lastIdx="1" clrIdx="0"/>
  <p:cmAuthor id="607" name="未知用户297" initials="未" lastIdx="1" clrIdx="0"/>
  <p:cmAuthor id="608" name="未知用户310" initials="未" lastIdx="1" clrIdx="0"/>
  <p:cmAuthor id="609" name="未知的使用者202" initials="未" lastIdx="0" clrIdx="1"/>
  <p:cmAuthor id="610" name="未知用户215" initials="未" lastIdx="1" clrIdx="0"/>
  <p:cmAuthor id="611" name="未知用户216" initials="未" lastIdx="1" clrIdx="0"/>
  <p:cmAuthor id="612" name="未知的使用者196" initials="未" lastIdx="1" clrIdx="0"/>
  <p:cmAuthor id="613" name="未知用户243" initials="未" lastIdx="1" clrIdx="0"/>
  <p:cmAuthor id="614" name="未知用户282" initials="未" lastIdx="3" clrIdx="1"/>
  <p:cmAuthor id="615" name="未知用户283" initials="未" lastIdx="1" clrIdx="1"/>
  <p:cmAuthor id="616" name="未知用户213" initials="未" lastIdx="1" clrIdx="0"/>
  <p:cmAuthor id="617" name="未知用户279" initials="未" lastIdx="1" clrIdx="0"/>
  <p:cmAuthor id="618" name="未知用户281" initials="未" lastIdx="1" clrIdx="0"/>
  <p:cmAuthor id="619" name="未知用户284" initials="未" lastIdx="1" clrIdx="0"/>
  <p:cmAuthor id="620" name="Ying Lou" initials="Y" lastIdx="1" clrIdx="187"/>
  <p:cmAuthor id="621" name="未知用户174" initials="未" lastIdx="1" clrIdx="0"/>
  <p:cmAuthor id="622" name="刘佳佳" initials="刘" lastIdx="1" clrIdx="333"/>
  <p:cmAuthor id="623" name="未知用户233" initials="未" lastIdx="11" clrIdx="0"/>
  <p:cmAuthor id="624" name="未知用户234" initials="未" lastIdx="7" clrIdx="1"/>
  <p:cmAuthor id="625" name="未知用户235" initials="未" lastIdx="1" clrIdx="2"/>
  <p:cmAuthor id="626" name="未知用户236" initials="未" lastIdx="1" clrIdx="0"/>
  <p:cmAuthor id="627" name="未知用户237" initials="未" lastIdx="1" clrIdx="0"/>
  <p:cmAuthor id="628" name="未知用户240" initials="未" lastIdx="2" clrIdx="0"/>
  <p:cmAuthor id="629" name="未知用户221" initials="未" lastIdx="43" clrIdx="1"/>
  <p:cmAuthor id="630" name="王 辰斌" initials="王" lastIdx="1" clrIdx="334"/>
  <p:cmAuthor id="631" name="未知用户89" initials="未" lastIdx="1" clrIdx="0"/>
  <p:cmAuthor id="632" name="未知的使用者197" initials="未" lastIdx="8" clrIdx="0"/>
  <p:cmAuthor id="633" name="Carol Kelly" initials="C" lastIdx="1" clrIdx="0"/>
  <p:cmAuthor id="634" name="未知的使用者205" initials="未" lastIdx="0" clrIdx="1"/>
  <p:cmAuthor id="635" name="未知的使用者200" initials="未" lastIdx="1" clrIdx="0"/>
  <p:cmAuthor id="636" name="Unknown User58" initials="U" lastIdx="1" clrIdx="0"/>
  <p:cmAuthor id="637" name="Unknown User55" initials="U" lastIdx="1" clrIdx="1"/>
  <p:cmAuthor id="638" name="未知的使用者195" initials="未" lastIdx="1" clrIdx="1"/>
  <p:cmAuthor id="639" name="Huipeng Cao" initials="H" lastIdx="1" clrIdx="0"/>
  <p:cmAuthor id="640" name="李 雷雨" initials="李" lastIdx="1" clrIdx="0"/>
  <p:cmAuthor id="641" name="91257" initials="9" lastIdx="0" clrIdx="1"/>
  <p:cmAuthor id="642" name="未知用户228" initials="未" lastIdx="1" clrIdx="0"/>
  <p:cmAuthor id="643" name="vicky" initials="v" lastIdx="2" clrIdx="1"/>
  <p:cmAuthor id="644" name="jerrychou" initials="j" lastIdx="1" clrIdx="4"/>
  <p:cmAuthor id="645" name="不明使用者12" initials="不" lastIdx="3" clrIdx="1"/>
  <p:cmAuthor id="646" name="不明使用者1" initials="不" lastIdx="0" clrIdx="0"/>
  <p:cmAuthor id="647" name="不明使用者2" initials="不" lastIdx="2" clrIdx="0"/>
  <p:cmAuthor id="648" name="不明使用者3" initials="不" lastIdx="1" clrIdx="0"/>
  <p:cmAuthor id="649" name="不明使用者4" initials="不" lastIdx="1" clrIdx="0"/>
  <p:cmAuthor id="650" name="不明使用者6" initials="不" lastIdx="1" clrIdx="0"/>
  <p:cmAuthor id="651" name="不明使用者5" initials="不" lastIdx="11" clrIdx="0"/>
  <p:cmAuthor id="652" name="不明使用者7" initials="不" lastIdx="7" clrIdx="1"/>
  <p:cmAuthor id="653" name="不明使用者8" initials="不" lastIdx="43" clrIdx="1"/>
  <p:cmAuthor id="654" name="不明使用者9" initials="不" lastIdx="1" clrIdx="0"/>
  <p:cmAuthor id="655" name="不明使用者10" initials="不" lastIdx="0" clrIdx="0"/>
  <p:cmAuthor id="656" name="不明使用者11" initials="不" lastIdx="1" clrIdx="0"/>
  <p:cmAuthor id="657" name="Carol Wu" initials="C" lastIdx="1" clrIdx="0"/>
  <p:cmAuthor id="658" name="Think" initials="T" lastIdx="6" clrIdx="3"/>
  <p:cmAuthor id="659" name="未知用户303" initials="未" lastIdx="5" clrIdx="1"/>
  <p:cmAuthor id="660" name="未知用户304" initials="未" lastIdx="1" clrIdx="0"/>
  <p:cmAuthor id="661" name="win7" initials="w" lastIdx="6" clrIdx="0"/>
  <p:cmAuthor id="662" name="敢 王" initials="敢" lastIdx="1" clrIdx="0"/>
  <p:cmAuthor id="663" name="邓 勇" initials="邓" lastIdx="1" clrIdx="0"/>
  <p:cmAuthor id="664" name="陈城" initials="陈" lastIdx="0" clrIdx="2"/>
  <p:cmAuthor id="665" name="Sharon" initials="S" lastIdx="1" clrIdx="2"/>
  <p:cmAuthor id="666" name="蓝礼健" initials="蓝" lastIdx="1" clrIdx="0"/>
  <p:cmAuthor id="667" name="未知用户311" initials="未" lastIdx="2" clrIdx="0"/>
  <p:cmAuthor id="668" name="未知用户312" initials="未" lastIdx="1" clrIdx="0"/>
  <p:cmAuthor id="669" name="shenbina" initials="s" lastIdx="1" clrIdx="0"/>
  <p:cmAuthor id="670" name="未知用户314" initials="未" lastIdx="1" clrIdx="1"/>
  <p:cmAuthor id="671" name="晓  曲" initials="晓" lastIdx="1" clrIdx="0"/>
  <p:cmAuthor id="674" name="孟连磊" initials="孟" lastIdx="1" clrIdx="0"/>
  <p:cmAuthor id="676" name="未知的使用者177" initials="未" lastIdx="8" clrIdx="0"/>
  <p:cmAuthor id="681" name="winner1 chan" initials="wc" lastIdx="1" clrIdx="334"/>
  <p:cmAuthor id="682" name="未知用户332" initials="未" lastIdx="1" clrIdx="0"/>
  <p:cmAuthor id="683" name="未知用户217" initials="未" lastIdx="1" clrIdx="0"/>
  <p:cmAuthor id="685" name="俊晔 邱" initials="俊" lastIdx="1" clrIdx="87"/>
  <p:cmAuthor id="686" name="annie.gts@outlook.com" initials="a" lastIdx="2" clrIdx="0"/>
  <p:cmAuthor id="687" name="杨 升格" initials="杨" lastIdx="2" clrIdx="0"/>
  <p:cmAuthor id="693" name="lxm" initials="l" lastIdx="1" clrIdx="413"/>
  <p:cmAuthor id="699" name="未知用户277" initials="未" lastIdx="1" clrIdx="1"/>
  <p:cmAuthor id="700" name="soling" initials="s" lastIdx="1" clrIdx="2"/>
  <p:cmAuthor id="701" name="李 骁" initials="李" lastIdx="1" clrIdx="0"/>
  <p:cmAuthor id="703" name="未知的使用者96" initials="未" lastIdx="2" clrIdx="0"/>
  <p:cmAuthor id="711" name="未知用户315" initials="未" lastIdx="0" clrIdx="0"/>
  <p:cmAuthor id="712" name="未知用户316" initials="未" lastIdx="1" clrIdx="0"/>
  <p:cmAuthor id="713" name="未知用户317" initials="未" lastIdx="10" clrIdx="0"/>
  <p:cmAuthor id="714" name="未知用户318" initials="未" lastIdx="0" clrIdx="1"/>
  <p:cmAuthor id="715" name="未知用户319" initials="未" lastIdx="3" clrIdx="0"/>
  <p:cmAuthor id="718" name="未知用户322" initials="未" lastIdx="10" clrIdx="0"/>
  <p:cmAuthor id="719" name="未知用户323" initials="未" lastIdx="1" clrIdx="0"/>
  <p:cmAuthor id="720" name="未知用户324" initials="未" lastIdx="3" clrIdx="1"/>
  <p:cmAuthor id="721" name="wangxinhui" initials="w" lastIdx="1" clrIdx="0"/>
  <p:cmAuthor id="723" name="未知用户363" initials="未" lastIdx="6" clrIdx="0"/>
  <p:cmAuthor id="724" name="未知用户459" initials="未" lastIdx="1" clrIdx="84"/>
  <p:cmAuthor id="725" name="未知用户470" initials="未" lastIdx="1" clrIdx="0"/>
  <p:cmAuthor id="726" name="未知用户325" initials="未" lastIdx="1" clrIdx="1"/>
  <p:cmAuthor id="727" name="未知用户326" initials="未" lastIdx="1" clrIdx="0"/>
  <p:cmAuthor id="728" name="未知用户365" initials="未" lastIdx="1" clrIdx="0"/>
  <p:cmAuthor id="729" name="未知用户460" initials="未" lastIdx="1" clrIdx="0"/>
  <p:cmAuthor id="730" name="未知用户366" initials="未" lastIdx="3" clrIdx="1"/>
  <p:cmAuthor id="731" name="未知用户461" initials="未" lastIdx="10" clrIdx="0"/>
  <p:cmAuthor id="732" name="未知用户367" initials="未" lastIdx="10" clrIdx="0"/>
  <p:cmAuthor id="733" name="未知用户462" initials="未" lastIdx="1" clrIdx="1"/>
  <p:cmAuthor id="734" name="未知用户463" initials="未" lastIdx="1" clrIdx="0"/>
  <p:cmAuthor id="735" name="未知用户368" initials="未" lastIdx="1" clrIdx="0"/>
  <p:cmAuthor id="736" name="未知用户464" initials="未" lastIdx="1" clrIdx="0"/>
  <p:cmAuthor id="737" name="未知用户369" initials="未" lastIdx="1" clrIdx="0"/>
  <p:cmAuthor id="738" name="未知用户465" initials="未" lastIdx="1" clrIdx="78"/>
  <p:cmAuthor id="739" name="未知用户466" initials="未" lastIdx="1" clrIdx="0"/>
  <p:cmAuthor id="740" name="未知用户467" initials="未" lastIdx="3" clrIdx="1"/>
  <p:cmAuthor id="741" name="未知用户468" initials="未" lastIdx="1" clrIdx="0"/>
  <p:cmAuthor id="742" name="未知用户426" initials="未" lastIdx="1" clrIdx="0"/>
  <p:cmAuthor id="743" name="未知用户371" initials="未" lastIdx="1" clrIdx="1"/>
  <p:cmAuthor id="744" name="未知用户372" initials="未" lastIdx="1" clrIdx="0"/>
  <p:cmAuthor id="745" name="未知用户373" initials="未" lastIdx="8" clrIdx="0"/>
  <p:cmAuthor id="746" name="未知用户374" initials="未" lastIdx="2" clrIdx="0"/>
  <p:cmAuthor id="747" name="未知用户469" initials="未" lastIdx="1" clrIdx="0"/>
  <p:cmAuthor id="748" name="未知用户427" initials="未" lastIdx="8" clrIdx="0"/>
  <p:cmAuthor id="749" name="未知用户375" initials="未" lastIdx="8" clrIdx="0"/>
  <p:cmAuthor id="750" name="未知用户376" initials="未" lastIdx="1" clrIdx="0"/>
  <p:cmAuthor id="751" name="未知用户377" initials="未" lastIdx="1" clrIdx="0"/>
  <p:cmAuthor id="752" name="未知用户428" initials="未" lastIdx="8" clrIdx="0"/>
  <p:cmAuthor id="753" name="未知用户378" initials="未" lastIdx="1" clrIdx="0"/>
  <p:cmAuthor id="754" name="未知用户379" initials="未" lastIdx="1" clrIdx="0"/>
  <p:cmAuthor id="755" name="未知用户339" initials="未" lastIdx="1" clrIdx="0"/>
  <p:cmAuthor id="756" name="未知用户380" initials="未"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7FC"/>
    <a:srgbClr val="E41908"/>
    <a:srgbClr val="E25150"/>
    <a:srgbClr val="D86C0A"/>
    <a:srgbClr val="EEB500"/>
    <a:srgbClr val="8BD98B"/>
    <a:srgbClr val="F9F7B9"/>
    <a:srgbClr val="C7EFB7"/>
    <a:srgbClr val="ACE79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6" autoAdjust="0"/>
    <p:restoredTop sz="89655" autoAdjust="0"/>
  </p:normalViewPr>
  <p:slideViewPr>
    <p:cSldViewPr snapToGrid="0">
      <p:cViewPr varScale="1">
        <p:scale>
          <a:sx n="78" d="100"/>
          <a:sy n="78" d="100"/>
        </p:scale>
        <p:origin x="893" y="72"/>
      </p:cViewPr>
      <p:guideLst>
        <p:guide orient="horz" pos="2159"/>
        <p:guide pos="3854"/>
      </p:guideLst>
    </p:cSldViewPr>
  </p:slideViewPr>
  <p:notesTextViewPr>
    <p:cViewPr>
      <p:scale>
        <a:sx n="3" d="2"/>
        <a:sy n="3" d="2"/>
      </p:scale>
      <p:origin x="0" y="-749"/>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822" dt="2024-10-27T16:32:04.381"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TW" altLang="en-US" smtClean="0"/>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49D05-6128-4D0D-A32A-06A5E73B386C}" type="datetimeFigureOut">
              <a:rPr lang="zh-TW" altLang="en-US" smtClean="0"/>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编辑母版文本样式</a:t>
            </a:r>
            <a:endParaRPr lang="zh-TW" altLang="en-US"/>
          </a:p>
          <a:p>
            <a:pPr lvl="1"/>
            <a:r>
              <a:rPr lang="zh-TW" altLang="en-US"/>
              <a:t>第二级</a:t>
            </a:r>
            <a:endParaRPr lang="zh-TW" altLang="en-US"/>
          </a:p>
          <a:p>
            <a:pPr lvl="2"/>
            <a:r>
              <a:rPr lang="zh-TW" altLang="en-US"/>
              <a:t>第三级</a:t>
            </a:r>
            <a:endParaRPr lang="zh-TW" altLang="en-US"/>
          </a:p>
          <a:p>
            <a:pPr lvl="3"/>
            <a:r>
              <a:rPr lang="zh-TW" altLang="en-US"/>
              <a:t>第四级</a:t>
            </a:r>
            <a:endParaRPr lang="zh-TW" altLang="en-US"/>
          </a:p>
          <a:p>
            <a:pPr lvl="4"/>
            <a:r>
              <a:rPr lang="zh-TW" altLang="en-US"/>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9F42C-2DAE-424C-A4B8-3140182C3E9F}"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財政部在去年</a:t>
            </a:r>
            <a:r>
              <a:rPr lang="en-US" altLang="zh-TW" dirty="0" smtClean="0"/>
              <a:t>9</a:t>
            </a:r>
            <a:r>
              <a:rPr lang="zh-TW" altLang="en-US" dirty="0" smtClean="0"/>
              <a:t>月公告，需於今年配合使用</a:t>
            </a:r>
            <a:r>
              <a:rPr lang="en-US" altLang="zh-TW" dirty="0" smtClean="0"/>
              <a:t>4.0</a:t>
            </a:r>
            <a:r>
              <a:rPr lang="zh-TW" altLang="en-US" dirty="0" smtClean="0"/>
              <a:t>版本的電子發票資料上傳格式</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r>
              <a:rPr lang="zh-TW" altLang="en-US" dirty="0" smtClean="0"/>
              <a:t>因為需要使用憑證，與財務部門聯繫，請他們協助登入公司大平台，</a:t>
            </a:r>
            <a:endParaRPr lang="en-US" altLang="zh-TW" dirty="0" smtClean="0"/>
          </a:p>
          <a:p>
            <a:r>
              <a:rPr lang="en-US" altLang="zh-TW" dirty="0" smtClean="0"/>
              <a:t>2.</a:t>
            </a:r>
            <a:r>
              <a:rPr lang="zh-TW" altLang="en-US" dirty="0" smtClean="0"/>
              <a:t> </a:t>
            </a:r>
            <a:r>
              <a:rPr lang="en-US" altLang="zh-TW" dirty="0" err="1" smtClean="0"/>
              <a:t>TurnKey</a:t>
            </a:r>
            <a:r>
              <a:rPr lang="zh-TW" altLang="en-US" dirty="0" smtClean="0"/>
              <a:t>程式連線中心端服務需以貴公司連線</a:t>
            </a:r>
            <a:r>
              <a:rPr lang="en-US" altLang="zh-TW" dirty="0" smtClean="0"/>
              <a:t>IP</a:t>
            </a:r>
            <a:r>
              <a:rPr lang="zh-TW" altLang="en-US" dirty="0" smtClean="0"/>
              <a:t>開通防火牆，需向平台提出申請</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會在當前環境先建立目錄名稱跟指定路徑</a:t>
            </a:r>
            <a:endParaRPr lang="en-US" altLang="zh-TW" dirty="0" smtClean="0"/>
          </a:p>
          <a:p>
            <a:endParaRPr lang="zh-TW" altLang="en-US" dirty="0" smtClean="0"/>
          </a:p>
          <a:p>
            <a:r>
              <a:rPr lang="zh-TW" altLang="en-US" dirty="0" smtClean="0">
                <a:sym typeface="+mn-ea"/>
              </a:rPr>
              <a:t>原先考慮將</a:t>
            </a:r>
            <a:r>
              <a:rPr lang="en-US" altLang="zh-TW" dirty="0" smtClean="0">
                <a:sym typeface="+mn-ea"/>
              </a:rPr>
              <a:t>MIG4.0</a:t>
            </a:r>
            <a:r>
              <a:rPr lang="zh-TW" altLang="en-US" dirty="0" smtClean="0">
                <a:sym typeface="+mn-ea"/>
              </a:rPr>
              <a:t>寫成一支程式獨立開來區分兩個版本</a:t>
            </a:r>
            <a:endParaRPr lang="en-US" altLang="zh-TW" dirty="0" smtClean="0"/>
          </a:p>
          <a:p>
            <a:r>
              <a:rPr lang="zh-TW" altLang="en-US" dirty="0" smtClean="0">
                <a:sym typeface="+mn-ea"/>
              </a:rPr>
              <a:t>但考量另外寫一個完整程式會需要花費較多時間</a:t>
            </a:r>
            <a:endParaRPr lang="en-US" altLang="zh-TW" dirty="0" smtClean="0"/>
          </a:p>
          <a:p>
            <a:r>
              <a:rPr lang="zh-TW" altLang="en-US" dirty="0" smtClean="0">
                <a:sym typeface="+mn-ea"/>
              </a:rPr>
              <a:t>且新舊版並行的狀況只會維持到</a:t>
            </a:r>
            <a:r>
              <a:rPr lang="en-US" altLang="zh-TW" dirty="0" smtClean="0">
                <a:sym typeface="+mn-ea"/>
              </a:rPr>
              <a:t>115</a:t>
            </a:r>
            <a:r>
              <a:rPr lang="zh-TW" altLang="en-US" dirty="0" smtClean="0">
                <a:sym typeface="+mn-ea"/>
              </a:rPr>
              <a:t>年之前</a:t>
            </a:r>
            <a:endParaRPr lang="en-US" altLang="zh-TW" dirty="0" smtClean="0"/>
          </a:p>
          <a:p>
            <a:r>
              <a:rPr lang="zh-TW" altLang="en-US" dirty="0" smtClean="0">
                <a:sym typeface="+mn-ea"/>
              </a:rPr>
              <a:t>所以決定在執行舊版的程式段落</a:t>
            </a:r>
            <a:endParaRPr lang="en-US" altLang="zh-TW" dirty="0" smtClean="0"/>
          </a:p>
          <a:p>
            <a:r>
              <a:rPr lang="zh-TW" altLang="en-US" dirty="0" smtClean="0">
                <a:sym typeface="+mn-ea"/>
              </a:rPr>
              <a:t>增加判斷條件去轉換成新版</a:t>
            </a:r>
            <a:r>
              <a:rPr lang="en-US" altLang="zh-TW" dirty="0" smtClean="0">
                <a:sym typeface="+mn-ea"/>
              </a:rPr>
              <a:t>XML</a:t>
            </a:r>
            <a:r>
              <a:rPr lang="zh-TW" altLang="en-US" dirty="0" smtClean="0">
                <a:sym typeface="+mn-ea"/>
              </a:rPr>
              <a:t>規格</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在調整當中遇到匯率欄位需要取至小數五位，但當下的函式只能回傳到第四位，所以就寫了一個函式可以自行設定小數要取到第幾位數再去轉換成文字做使用</a:t>
            </a:r>
            <a:endParaRPr lang="en-US" altLang="zh-TW" dirty="0" smtClean="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2330</a:t>
            </a:r>
            <a:r>
              <a:rPr lang="zh-TW" altLang="en-US" dirty="0" smtClean="0"/>
              <a:t>是</a:t>
            </a:r>
            <a:r>
              <a:rPr lang="en-US" altLang="zh-TW" dirty="0" smtClean="0"/>
              <a:t>B2B</a:t>
            </a:r>
            <a:r>
              <a:rPr lang="zh-TW" altLang="en-US" dirty="0" smtClean="0"/>
              <a:t>商業模式</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r>
              <a:rPr lang="en-US" altLang="zh-TW" dirty="0" smtClean="0"/>
              <a:t>https://www.einvoice.nat.gov.tw/ptl007w/1692842309130</a:t>
            </a:r>
            <a:endParaRPr lang="en-US" altLang="zh-TW" dirty="0" smtClean="0"/>
          </a:p>
          <a:p>
            <a:r>
              <a:rPr lang="en-US" altLang="zh-TW" dirty="0" smtClean="0"/>
              <a:t>-008:</a:t>
            </a:r>
            <a:r>
              <a:rPr lang="zh-TW" altLang="en-US" dirty="0" smtClean="0"/>
              <a:t>不符合</a:t>
            </a:r>
            <a:r>
              <a:rPr lang="en-US" altLang="zh-TW" dirty="0" smtClean="0"/>
              <a:t>MIG</a:t>
            </a:r>
            <a:r>
              <a:rPr lang="zh-TW" altLang="en-US" dirty="0" smtClean="0"/>
              <a:t>格式</a:t>
            </a:r>
            <a:endParaRPr lang="en-US" altLang="zh-TW" dirty="0" smtClean="0"/>
          </a:p>
          <a:p>
            <a:r>
              <a:rPr lang="en-US" altLang="zh-TW" dirty="0" smtClean="0"/>
              <a:t>-022:</a:t>
            </a:r>
            <a:r>
              <a:rPr lang="zh-TW" altLang="en-US" dirty="0" smtClean="0"/>
              <a:t>問題主要在於存證發票之發票生命週期</a:t>
            </a:r>
            <a:endParaRPr lang="zh-TW"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溝通協調</a:t>
            </a:r>
            <a:r>
              <a:rPr lang="en-US" altLang="zh-TW" dirty="0" smtClean="0"/>
              <a:t>+</a:t>
            </a:r>
            <a:r>
              <a:rPr lang="zh-TW" altLang="en-US" dirty="0" smtClean="0"/>
              <a:t>解決問題能力</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也會有遇到傳送失敗，但不是這次開發範圍內的問題</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r>
              <a:rPr lang="zh-TW" altLang="en-US" dirty="0" smtClean="0"/>
              <a:t>就需要去參考財政部</a:t>
            </a:r>
            <a:r>
              <a:rPr lang="en-US" altLang="zh-TW" dirty="0" smtClean="0"/>
              <a:t>MIG4</a:t>
            </a:r>
            <a:r>
              <a:rPr lang="zh-TW" altLang="en-US" dirty="0" smtClean="0"/>
              <a:t>說明文件查看結構圖缺少哪些規格</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成功上線客戶公司名稱</a:t>
            </a:r>
            <a:endParaRPr lang="en-US" altLang="zh-TW" dirty="0" smtClean="0"/>
          </a:p>
          <a:p>
            <a:endParaRPr lang="en-US" altLang="zh-TW" dirty="0" smtClean="0"/>
          </a:p>
          <a:p>
            <a:pPr>
              <a:lnSpc>
                <a:spcPct val="150000"/>
              </a:lnSpc>
              <a:defRPr sz="1800">
                <a:solidFill>
                  <a:srgbClr val="000000"/>
                </a:solidFill>
                <a:uFillTx/>
              </a:defRPr>
            </a:pPr>
            <a:r>
              <a:rPr lang="zh-TW" altLang="en-US" sz="1200" dirty="0" smtClean="0">
                <a:solidFill>
                  <a:schemeClr val="bg2">
                    <a:lumMod val="25000"/>
                  </a:schemeClr>
                </a:solidFill>
                <a:latin typeface="微軟正黑體" panose="020B0604030504040204" charset="-120"/>
                <a:ea typeface="微軟正黑體" panose="020B0604030504040204" charset="-120"/>
                <a:cs typeface="+mn-ea"/>
                <a:sym typeface="+mn-lt"/>
              </a:rPr>
              <a:t>財政部公告</a:t>
            </a:r>
            <a:r>
              <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rPr>
              <a:t>2026/01/01</a:t>
            </a:r>
            <a:r>
              <a:rPr lang="zh-TW" altLang="en-US" sz="1200" dirty="0" smtClean="0">
                <a:solidFill>
                  <a:schemeClr val="bg2">
                    <a:lumMod val="25000"/>
                  </a:schemeClr>
                </a:solidFill>
                <a:latin typeface="微軟正黑體" panose="020B0604030504040204" charset="-120"/>
                <a:ea typeface="微軟正黑體" panose="020B0604030504040204" charset="-120"/>
                <a:cs typeface="+mn-ea"/>
                <a:sym typeface="+mn-lt"/>
              </a:rPr>
              <a:t>停止使用舊版</a:t>
            </a:r>
            <a:r>
              <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rPr>
              <a:t>MIG</a:t>
            </a:r>
            <a:r>
              <a:rPr lang="zh-TW" altLang="en-US" sz="1200" dirty="0" smtClean="0">
                <a:solidFill>
                  <a:schemeClr val="bg2">
                    <a:lumMod val="25000"/>
                  </a:schemeClr>
                </a:solidFill>
                <a:latin typeface="微軟正黑體" panose="020B0604030504040204" charset="-120"/>
                <a:ea typeface="微軟正黑體" panose="020B0604030504040204" charset="-120"/>
                <a:cs typeface="+mn-ea"/>
                <a:sym typeface="+mn-lt"/>
              </a:rPr>
              <a:t> </a:t>
            </a:r>
            <a:r>
              <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rPr>
              <a:t>3.2</a:t>
            </a:r>
            <a:endPar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endParaRPr>
          </a:p>
          <a:p>
            <a:pPr>
              <a:lnSpc>
                <a:spcPct val="150000"/>
              </a:lnSpc>
              <a:defRPr sz="1800">
                <a:solidFill>
                  <a:srgbClr val="000000"/>
                </a:solidFill>
                <a:uFillTx/>
              </a:defRPr>
            </a:pPr>
            <a:r>
              <a:rPr lang="zh-TW" altLang="en-US" sz="1200" dirty="0" smtClean="0">
                <a:solidFill>
                  <a:schemeClr val="bg2">
                    <a:lumMod val="25000"/>
                  </a:schemeClr>
                </a:solidFill>
                <a:latin typeface="微軟正黑體" panose="020B0604030504040204" charset="-120"/>
                <a:ea typeface="微軟正黑體" panose="020B0604030504040204" charset="-120"/>
                <a:cs typeface="+mn-ea"/>
                <a:sym typeface="+mn-lt"/>
              </a:rPr>
              <a:t>只能使用新版</a:t>
            </a:r>
            <a:r>
              <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rPr>
              <a:t>MIG</a:t>
            </a:r>
            <a:r>
              <a:rPr lang="zh-TW" altLang="en-US" sz="1200" dirty="0" smtClean="0">
                <a:solidFill>
                  <a:schemeClr val="bg2">
                    <a:lumMod val="25000"/>
                  </a:schemeClr>
                </a:solidFill>
                <a:latin typeface="微軟正黑體" panose="020B0604030504040204" charset="-120"/>
                <a:ea typeface="微軟正黑體" panose="020B0604030504040204" charset="-120"/>
                <a:cs typeface="+mn-ea"/>
                <a:sym typeface="+mn-lt"/>
              </a:rPr>
              <a:t> </a:t>
            </a:r>
            <a:r>
              <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rPr>
              <a:t>4.0</a:t>
            </a:r>
            <a:r>
              <a:rPr lang="zh-TW" altLang="en-US" sz="1200" dirty="0" smtClean="0">
                <a:solidFill>
                  <a:schemeClr val="bg2">
                    <a:lumMod val="25000"/>
                  </a:schemeClr>
                </a:solidFill>
                <a:latin typeface="微軟正黑體" panose="020B0604030504040204" charset="-120"/>
                <a:ea typeface="微軟正黑體" panose="020B0604030504040204" charset="-120"/>
                <a:cs typeface="+mn-ea"/>
                <a:sym typeface="+mn-lt"/>
              </a:rPr>
              <a:t>上傳電子發票</a:t>
            </a:r>
            <a:endParaRPr lang="en-US" altLang="zh-TW" sz="1200" dirty="0" smtClean="0">
              <a:solidFill>
                <a:schemeClr val="bg2">
                  <a:lumMod val="25000"/>
                </a:schemeClr>
              </a:solidFill>
              <a:latin typeface="微軟正黑體" panose="020B0604030504040204" charset="-120"/>
              <a:ea typeface="微軟正黑體" panose="020B0604030504040204" charset="-120"/>
              <a:cs typeface="+mn-ea"/>
              <a:sym typeface="+mn-lt"/>
            </a:endParaRPr>
          </a:p>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r>
              <a:rPr lang="zh-TW" altLang="en-US" dirty="0" smtClean="0"/>
              <a:t> 優化及整合存證類訊息規格：</a:t>
            </a:r>
            <a:endParaRPr lang="zh-TW" altLang="en-US" dirty="0" smtClean="0"/>
          </a:p>
          <a:p>
            <a:r>
              <a:rPr lang="zh-TW" altLang="en-US" dirty="0" smtClean="0"/>
              <a:t>移除</a:t>
            </a:r>
            <a:r>
              <a:rPr lang="en-US" altLang="zh-TW" dirty="0" smtClean="0"/>
              <a:t>B2B</a:t>
            </a:r>
            <a:r>
              <a:rPr lang="zh-TW" altLang="en-US" dirty="0" smtClean="0"/>
              <a:t>及</a:t>
            </a:r>
            <a:r>
              <a:rPr lang="en-US" altLang="zh-TW" dirty="0" smtClean="0"/>
              <a:t>B2C</a:t>
            </a:r>
            <a:r>
              <a:rPr lang="zh-TW" altLang="en-US" dirty="0" smtClean="0"/>
              <a:t>存證發票訊息規格，新增存證類共用訊息規格，提供</a:t>
            </a:r>
            <a:r>
              <a:rPr lang="en-US" altLang="zh-TW" dirty="0" smtClean="0"/>
              <a:t>F0401(</a:t>
            </a:r>
            <a:r>
              <a:rPr lang="zh-TW" altLang="en-US" dirty="0" smtClean="0"/>
              <a:t>平台存證開立發票</a:t>
            </a:r>
            <a:r>
              <a:rPr lang="en-US" altLang="zh-TW" dirty="0" smtClean="0"/>
              <a:t>)</a:t>
            </a:r>
            <a:r>
              <a:rPr lang="zh-TW" altLang="en-US" dirty="0" smtClean="0"/>
              <a:t>、</a:t>
            </a:r>
            <a:r>
              <a:rPr lang="en-US" altLang="zh-TW" dirty="0" smtClean="0"/>
              <a:t>F0501(</a:t>
            </a:r>
            <a:r>
              <a:rPr lang="zh-TW" altLang="en-US" dirty="0" smtClean="0"/>
              <a:t>平台存證作廢發票</a:t>
            </a:r>
            <a:r>
              <a:rPr lang="en-US" altLang="zh-TW" dirty="0" smtClean="0"/>
              <a:t>)</a:t>
            </a:r>
            <a:r>
              <a:rPr lang="zh-TW" altLang="en-US" dirty="0" smtClean="0"/>
              <a:t>、</a:t>
            </a:r>
            <a:r>
              <a:rPr lang="en-US" altLang="zh-TW" dirty="0" smtClean="0"/>
              <a:t>F0701(</a:t>
            </a:r>
            <a:r>
              <a:rPr lang="zh-TW" altLang="en-US" dirty="0" smtClean="0"/>
              <a:t>註銷發票</a:t>
            </a:r>
            <a:r>
              <a:rPr lang="en-US" altLang="zh-TW" dirty="0" smtClean="0"/>
              <a:t>)</a:t>
            </a:r>
            <a:r>
              <a:rPr lang="zh-TW" altLang="en-US" dirty="0" smtClean="0"/>
              <a:t>、</a:t>
            </a:r>
            <a:r>
              <a:rPr lang="en-US" altLang="zh-TW" dirty="0" smtClean="0"/>
              <a:t>G0401(</a:t>
            </a:r>
            <a:r>
              <a:rPr lang="zh-TW" altLang="en-US" dirty="0" smtClean="0"/>
              <a:t>平台存證開立折讓證明單</a:t>
            </a:r>
            <a:r>
              <a:rPr lang="en-US" altLang="zh-TW" dirty="0" smtClean="0"/>
              <a:t>)</a:t>
            </a:r>
            <a:r>
              <a:rPr lang="zh-TW" altLang="en-US" dirty="0" smtClean="0"/>
              <a:t>及</a:t>
            </a:r>
            <a:r>
              <a:rPr lang="en-US" altLang="zh-TW" dirty="0" smtClean="0"/>
              <a:t>G0501(</a:t>
            </a:r>
            <a:r>
              <a:rPr lang="zh-TW" altLang="en-US" dirty="0" smtClean="0"/>
              <a:t>平台存證作廢折讓證明單</a:t>
            </a:r>
            <a:r>
              <a:rPr lang="en-US" altLang="zh-TW" dirty="0" smtClean="0"/>
              <a:t>)</a:t>
            </a:r>
            <a:r>
              <a:rPr lang="zh-TW" altLang="en-US" dirty="0" smtClean="0"/>
              <a:t>等訊息規格。</a:t>
            </a:r>
            <a:endParaRPr lang="zh-TW" altLang="en-US" dirty="0" smtClean="0"/>
          </a:p>
          <a:p>
            <a:r>
              <a:rPr lang="en-US" altLang="zh-TW" dirty="0" smtClean="0"/>
              <a:t>2.</a:t>
            </a:r>
            <a:r>
              <a:rPr lang="zh-TW" altLang="en-US" dirty="0" smtClean="0"/>
              <a:t>新增共通訊息規格：</a:t>
            </a:r>
            <a:endParaRPr lang="zh-TW" altLang="en-US" dirty="0" smtClean="0"/>
          </a:p>
          <a:p>
            <a:r>
              <a:rPr lang="zh-TW" altLang="en-US" dirty="0" smtClean="0"/>
              <a:t>提供</a:t>
            </a:r>
            <a:r>
              <a:rPr lang="en-US" altLang="zh-TW" dirty="0" smtClean="0"/>
              <a:t>E0502(</a:t>
            </a:r>
            <a:r>
              <a:rPr lang="zh-TW" altLang="en-US" dirty="0" smtClean="0"/>
              <a:t>營業人進項發票檔</a:t>
            </a:r>
            <a:r>
              <a:rPr lang="en-US" altLang="zh-TW" dirty="0" smtClean="0"/>
              <a:t>)</a:t>
            </a:r>
            <a:r>
              <a:rPr lang="zh-TW" altLang="en-US" dirty="0" smtClean="0"/>
              <a:t>、</a:t>
            </a:r>
            <a:r>
              <a:rPr lang="en-US" altLang="zh-TW" dirty="0" smtClean="0"/>
              <a:t>E0503(</a:t>
            </a:r>
            <a:r>
              <a:rPr lang="zh-TW" altLang="en-US" dirty="0" smtClean="0"/>
              <a:t>營業人進項折讓檔</a:t>
            </a:r>
            <a:r>
              <a:rPr lang="en-US" altLang="zh-TW" dirty="0" smtClean="0"/>
              <a:t>)</a:t>
            </a:r>
            <a:r>
              <a:rPr lang="zh-TW" altLang="en-US" dirty="0" smtClean="0"/>
              <a:t>及</a:t>
            </a:r>
            <a:r>
              <a:rPr lang="en-US" altLang="zh-TW" dirty="0" smtClean="0"/>
              <a:t>E0504(</a:t>
            </a:r>
            <a:r>
              <a:rPr lang="zh-TW" altLang="en-US" dirty="0" smtClean="0"/>
              <a:t>中獎清冊檔</a:t>
            </a:r>
            <a:r>
              <a:rPr lang="en-US" altLang="zh-TW" dirty="0" smtClean="0"/>
              <a:t>)</a:t>
            </a:r>
            <a:r>
              <a:rPr lang="zh-TW" altLang="en-US" dirty="0" smtClean="0"/>
              <a:t>供營業人下載使用。</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概要流程 有哪幾種情境</a:t>
            </a:r>
            <a:endParaRPr lang="en-US" altLang="zh-TW" dirty="0" smtClean="0"/>
          </a:p>
          <a:p>
            <a:r>
              <a:rPr lang="zh-TW" altLang="en-US" sz="1200" b="0" i="0" kern="1200" dirty="0" smtClean="0">
                <a:solidFill>
                  <a:schemeClr val="tx1"/>
                </a:solidFill>
                <a:effectLst/>
                <a:latin typeface="+mn-lt"/>
                <a:ea typeface="+mn-ea"/>
                <a:cs typeface="+mn-cs"/>
              </a:rPr>
              <a:t>作廢就是這張發票不要了，通常是給退貨用的。 </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註銷是原發票重開，通常作為修正用</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若該商品或勞務有瑕疵，以致於退貨或金額扣減，且該發票已不能更改或作廢時，則可開立折讓單來作為進貨或銷貨之減項</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會有風險控管，專案控管流程進度的手法</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smtClean="0">
                <a:latin typeface="微軟正黑體" panose="020B0604030504040204" charset="-120"/>
                <a:ea typeface="微軟正黑體" panose="020B0604030504040204" charset="-120"/>
              </a:rPr>
              <a:t>營業人選擇自建</a:t>
            </a:r>
            <a:r>
              <a:rPr lang="en-US" altLang="zh-TW" sz="1200" dirty="0" smtClean="0">
                <a:latin typeface="微軟正黑體" panose="020B0604030504040204" charset="-120"/>
                <a:ea typeface="微軟正黑體" panose="020B0604030504040204" charset="-120"/>
              </a:rPr>
              <a:t>Turnkey</a:t>
            </a:r>
            <a:r>
              <a:rPr lang="zh-TW" altLang="en-US" sz="1200" dirty="0" smtClean="0">
                <a:latin typeface="微軟正黑體" panose="020B0604030504040204" charset="-120"/>
                <a:ea typeface="微軟正黑體" panose="020B0604030504040204" charset="-120"/>
              </a:rPr>
              <a:t>系統將電子發票資料上傳至財政部，</a:t>
            </a:r>
            <a:endParaRPr lang="en-US" altLang="zh-TW" sz="1200" dirty="0" smtClean="0">
              <a:latin typeface="微軟正黑體" panose="020B0604030504040204" charset="-120"/>
              <a:ea typeface="微軟正黑體" panose="020B0604030504040204" charset="-120"/>
            </a:endParaRPr>
          </a:p>
          <a:p>
            <a:pPr>
              <a:lnSpc>
                <a:spcPct val="150000"/>
              </a:lnSpc>
            </a:pPr>
            <a:r>
              <a:rPr lang="zh-TW" altLang="en-US" sz="1200" dirty="0" smtClean="0">
                <a:latin typeface="微軟正黑體" panose="020B0604030504040204" charset="-120"/>
                <a:ea typeface="微軟正黑體" panose="020B0604030504040204" charset="-120"/>
              </a:rPr>
              <a:t>必須先進行申請、</a:t>
            </a:r>
            <a:r>
              <a:rPr lang="en-US" altLang="zh-TW" sz="1200" dirty="0" smtClean="0">
                <a:latin typeface="微軟正黑體" panose="020B0604030504040204" charset="-120"/>
                <a:ea typeface="微軟正黑體" panose="020B0604030504040204" charset="-120"/>
              </a:rPr>
              <a:t>Turnkey</a:t>
            </a:r>
            <a:r>
              <a:rPr lang="zh-TW" altLang="en-US" sz="1200" dirty="0" smtClean="0">
                <a:latin typeface="微軟正黑體" panose="020B0604030504040204" charset="-120"/>
                <a:ea typeface="微軟正黑體" panose="020B0604030504040204" charset="-120"/>
              </a:rPr>
              <a:t>軟體安裝與測試等流程後才可以啟用</a:t>
            </a:r>
            <a:endParaRPr lang="zh-TW" altLang="en-US" sz="1200" dirty="0" smtClean="0">
              <a:latin typeface="微軟正黑體" panose="020B0604030504040204" charset="-120"/>
              <a:ea typeface="微軟正黑體" panose="020B0604030504040204" charset="-12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r>
              <a:rPr lang="zh-TW" altLang="en-US" dirty="0" smtClean="0"/>
              <a:t>由於電子發票的作業皆採線上化，因此在申請的過程中，營業人必須選擇要使用財政部提供的</a:t>
            </a:r>
            <a:r>
              <a:rPr lang="en-US" altLang="zh-TW" dirty="0" smtClean="0"/>
              <a:t>Turnkey</a:t>
            </a:r>
            <a:r>
              <a:rPr lang="zh-TW" altLang="en-US" dirty="0" smtClean="0"/>
              <a:t>服務上傳電子發票的開立資料，或委託加值中心協助發票上傳等相關作業。</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r>
              <a:rPr lang="zh-TW" altLang="en-US" dirty="0" smtClean="0"/>
              <a:t>雖然這是免費的，但軟體設定較為繁瑣，後續維護也要了解其運作才不會不小心觸犯法規。若遇到財政部</a:t>
            </a:r>
            <a:r>
              <a:rPr lang="en-US" altLang="zh-TW" dirty="0" smtClean="0"/>
              <a:t>Turnkey</a:t>
            </a:r>
            <a:r>
              <a:rPr lang="zh-TW" altLang="en-US" dirty="0" smtClean="0"/>
              <a:t>改版，則須先清楚了解改版的差異，相關系統受影響的程度才能降至最低。</a:t>
            </a:r>
            <a:endParaRPr lang="zh-TW" altLang="en-US" dirty="0" smtClean="0"/>
          </a:p>
          <a:p>
            <a:endParaRPr lang="en-US" altLang="zh-TW" dirty="0" smtClean="0"/>
          </a:p>
          <a:p>
            <a:r>
              <a:rPr lang="zh-TW" altLang="en-US" dirty="0" smtClean="0"/>
              <a:t>那在進行修改產品之前，需要先完成一些前置準備，</a:t>
            </a:r>
            <a:endParaRPr lang="en-US" altLang="zh-TW" dirty="0" smtClean="0"/>
          </a:p>
          <a:p>
            <a:r>
              <a:rPr lang="en-US" altLang="zh-TW" dirty="0" smtClean="0"/>
              <a:t>1.</a:t>
            </a:r>
            <a:r>
              <a:rPr lang="zh-TW" altLang="en-US" dirty="0" smtClean="0"/>
              <a:t>因為是自建</a:t>
            </a:r>
            <a:r>
              <a:rPr lang="en-US" altLang="zh-TW" dirty="0" smtClean="0"/>
              <a:t>Turnkey</a:t>
            </a:r>
            <a:r>
              <a:rPr lang="zh-TW" altLang="en-US" dirty="0" smtClean="0"/>
              <a:t>上傳，需要在電腦安裝軟體，</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TW" dirty="0" smtClean="0"/>
              <a:t>2.</a:t>
            </a:r>
            <a:r>
              <a:rPr lang="zh-TW" altLang="en-US" dirty="0" smtClean="0"/>
              <a:t>接著還需先到大平台申請使用</a:t>
            </a:r>
            <a:r>
              <a:rPr lang="en-US" altLang="zh-TW" dirty="0" smtClean="0"/>
              <a:t>Turnkey</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TW" dirty="0" smtClean="0"/>
              <a:t>3.</a:t>
            </a:r>
            <a:r>
              <a:rPr lang="zh-TW" altLang="en-US" dirty="0" smtClean="0"/>
              <a:t>產品修正完成後，才能進行測試</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TW" dirty="0" smtClean="0"/>
              <a:t>4.</a:t>
            </a:r>
            <a:r>
              <a:rPr lang="zh-TW" altLang="en-US" dirty="0" smtClean="0"/>
              <a:t>確保後續營業人正式上傳電子發票資料符合大平台規範</a:t>
            </a:r>
            <a:endParaRPr lang="en-US" altLang="zh-TW" dirty="0" smtClean="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r>
              <a:rPr lang="zh-TW" altLang="en-US" dirty="0" smtClean="0"/>
              <a:t>因為需要使用憑證，與財務部門聯繫，請他們協助登入公司大平台，</a:t>
            </a:r>
            <a:endParaRPr lang="en-US" altLang="zh-TW" dirty="0" smtClean="0"/>
          </a:p>
          <a:p>
            <a:r>
              <a:rPr lang="en-US" altLang="zh-TW" dirty="0" smtClean="0"/>
              <a:t>2.</a:t>
            </a:r>
            <a:r>
              <a:rPr lang="zh-TW" altLang="en-US" dirty="0" smtClean="0"/>
              <a:t> </a:t>
            </a:r>
            <a:r>
              <a:rPr lang="en-US" altLang="zh-TW" dirty="0" err="1" smtClean="0"/>
              <a:t>TurnKey</a:t>
            </a:r>
            <a:r>
              <a:rPr lang="zh-TW" altLang="en-US" dirty="0" smtClean="0"/>
              <a:t>程式連線中心端服務需以貴公司連線</a:t>
            </a:r>
            <a:r>
              <a:rPr lang="en-US" altLang="zh-TW" dirty="0" smtClean="0"/>
              <a:t>IP</a:t>
            </a:r>
            <a:r>
              <a:rPr lang="zh-TW" altLang="en-US" dirty="0" smtClean="0"/>
              <a:t>開通防火牆，需向平台提出申請</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r>
              <a:rPr lang="zh-TW" altLang="en-US" dirty="0" smtClean="0"/>
              <a:t>因為需要使用，與財務部門聯繫，請他們協助登入公司大平台，</a:t>
            </a:r>
            <a:endParaRPr lang="en-US" altLang="zh-TW" dirty="0" smtClean="0"/>
          </a:p>
          <a:p>
            <a:r>
              <a:rPr lang="en-US" altLang="zh-TW" dirty="0" smtClean="0"/>
              <a:t>2.</a:t>
            </a:r>
            <a:r>
              <a:rPr lang="zh-TW" altLang="en-US" dirty="0" smtClean="0"/>
              <a:t> </a:t>
            </a:r>
            <a:r>
              <a:rPr lang="en-US" altLang="zh-TW" dirty="0" err="1" smtClean="0"/>
              <a:t>TurnKey</a:t>
            </a:r>
            <a:r>
              <a:rPr lang="zh-TW" altLang="en-US" dirty="0" smtClean="0"/>
              <a:t>程式連線中心端服務需以貴公司連線</a:t>
            </a:r>
            <a:r>
              <a:rPr lang="en-US" altLang="zh-TW" dirty="0" smtClean="0"/>
              <a:t>IP</a:t>
            </a:r>
            <a:r>
              <a:rPr lang="zh-TW" altLang="en-US" dirty="0" smtClean="0"/>
              <a:t>開通防火牆，需向平台提出申請</a:t>
            </a:r>
            <a:endParaRPr lang="zh-TW" altLang="en-US" dirty="0"/>
          </a:p>
        </p:txBody>
      </p:sp>
      <p:sp>
        <p:nvSpPr>
          <p:cNvPr id="4" name="投影片編號版面配置區 3"/>
          <p:cNvSpPr>
            <a:spLocks noGrp="1"/>
          </p:cNvSpPr>
          <p:nvPr>
            <p:ph type="sldNum" sz="quarter" idx="10"/>
          </p:nvPr>
        </p:nvSpPr>
        <p:spPr/>
        <p:txBody>
          <a:bodyPr/>
          <a:lstStyle/>
          <a:p>
            <a:fld id="{5849F42C-2DAE-424C-A4B8-3140182C3E9F}"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jpe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tags" Target="../tags/tag16.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jpe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頁">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封面_紅.jpg封面_紅"/>
          <p:cNvPicPr>
            <a:picLocks noChangeAspect="1"/>
          </p:cNvPicPr>
          <p:nvPr userDrawn="1"/>
        </p:nvPicPr>
        <p:blipFill>
          <a:blip r:embed="rId2"/>
          <a:srcRect/>
          <a:stretch>
            <a:fillRect/>
          </a:stretch>
        </p:blipFill>
        <p:spPr>
          <a:xfrm>
            <a:off x="635" y="837"/>
            <a:ext cx="12191436" cy="6858000"/>
          </a:xfrm>
          <a:prstGeom prst="rect">
            <a:avLst/>
          </a:prstGeom>
        </p:spPr>
      </p:pic>
      <p:sp>
        <p:nvSpPr>
          <p:cNvPr id="2" name="标题 1"/>
          <p:cNvSpPr>
            <a:spLocks noGrp="1"/>
          </p:cNvSpPr>
          <p:nvPr>
            <p:ph type="ctrTitle" hasCustomPrompt="1"/>
            <p:custDataLst>
              <p:tags r:id="rId3"/>
            </p:custDataLst>
          </p:nvPr>
        </p:nvSpPr>
        <p:spPr>
          <a:xfrm>
            <a:off x="668020" y="1280160"/>
            <a:ext cx="10852150" cy="2473960"/>
          </a:xfrm>
        </p:spPr>
        <p:txBody>
          <a:bodyPr lIns="101600" tIns="38100" rIns="25400" bIns="38100" anchor="ctr" anchorCtr="0">
            <a:noAutofit/>
          </a:bodyPr>
          <a:lstStyle>
            <a:lvl1pPr algn="ctr">
              <a:defRPr sz="4500" b="1" spc="600">
                <a:solidFill>
                  <a:schemeClr val="bg1"/>
                </a:solidFill>
                <a:effectLst/>
              </a:defRPr>
            </a:lvl1pPr>
          </a:lstStyle>
          <a:p>
            <a:r>
              <a:rPr lang="zh-TW" altLang="en-US" dirty="0"/>
              <a:t>按一下以編輯標題</a:t>
            </a:r>
            <a:endParaRPr lang="zh-TW" altLang="en-US" dirty="0"/>
          </a:p>
        </p:txBody>
      </p:sp>
      <p:pic>
        <p:nvPicPr>
          <p:cNvPr id="5" name="圖片 4" descr="D:\工作區\2022工作區\01_40周年\簡報提案\pic\字與slogan\贏在數位價值.png贏在數位價值"/>
          <p:cNvPicPr>
            <a:picLocks noChangeAspect="1"/>
          </p:cNvPicPr>
          <p:nvPr userDrawn="1"/>
        </p:nvPicPr>
        <p:blipFill>
          <a:blip r:embed="rId4"/>
          <a:srcRect/>
          <a:stretch>
            <a:fillRect/>
          </a:stretch>
        </p:blipFill>
        <p:spPr>
          <a:xfrm>
            <a:off x="10080000" y="6570000"/>
            <a:ext cx="1916722" cy="131445"/>
          </a:xfrm>
          <a:prstGeom prst="rect">
            <a:avLst/>
          </a:prstGeom>
        </p:spPr>
      </p:pic>
      <p:pic>
        <p:nvPicPr>
          <p:cNvPr id="174" name="圖片 173" descr="鼎新logo_反白"/>
          <p:cNvPicPr>
            <a:picLocks noChangeAspect="1"/>
          </p:cNvPicPr>
          <p:nvPr userDrawn="1"/>
        </p:nvPicPr>
        <p:blipFill>
          <a:blip r:embed="rId5"/>
          <a:srcRect r="11486"/>
          <a:stretch>
            <a:fillRect/>
          </a:stretch>
        </p:blipFill>
        <p:spPr>
          <a:xfrm>
            <a:off x="288290" y="179705"/>
            <a:ext cx="1433830" cy="443865"/>
          </a:xfrm>
          <a:prstGeom prst="rect">
            <a:avLst/>
          </a:prstGeom>
        </p:spPr>
      </p:pic>
      <p:sp>
        <p:nvSpPr>
          <p:cNvPr id="3" name="副标题 2"/>
          <p:cNvSpPr>
            <a:spLocks noGrp="1"/>
          </p:cNvSpPr>
          <p:nvPr>
            <p:ph type="subTitle" idx="1" hasCustomPrompt="1"/>
            <p:custDataLst>
              <p:tags r:id="rId6"/>
            </p:custDataLst>
          </p:nvPr>
        </p:nvSpPr>
        <p:spPr>
          <a:xfrm>
            <a:off x="3233145" y="4966950"/>
            <a:ext cx="5760000" cy="396000"/>
          </a:xfrm>
        </p:spPr>
        <p:txBody>
          <a:bodyPr lIns="101600" tIns="38100" rIns="76200" bIns="38100" anchor="t" anchorCtr="0">
            <a:noAutofit/>
          </a:bodyPr>
          <a:lstStyle>
            <a:lvl1pPr marL="0" indent="0" algn="ctr" eaLnBrk="1" fontAlgn="auto" latinLnBrk="0" hangingPunct="1">
              <a:lnSpc>
                <a:spcPct val="100000"/>
              </a:lnSpc>
              <a:spcAft>
                <a:spcPts val="0"/>
              </a:spcAft>
              <a:buNone/>
              <a:defRPr sz="2000" u="none" strike="noStrike" kern="1200" cap="none" spc="100" normalizeH="0" baseline="0">
                <a:solidFill>
                  <a:schemeClr val="tx1">
                    <a:lumMod val="75000"/>
                    <a:lumOff val="2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按一下編輯單位名稱</a:t>
            </a:r>
            <a:endParaRPr lang="zh-TW" altLang="en-US" dirty="0"/>
          </a:p>
        </p:txBody>
      </p:sp>
      <p:sp>
        <p:nvSpPr>
          <p:cNvPr id="177" name="文本占位符 2"/>
          <p:cNvSpPr>
            <a:spLocks noGrp="1"/>
          </p:cNvSpPr>
          <p:nvPr>
            <p:ph type="body" idx="13" hasCustomPrompt="1"/>
            <p:custDataLst>
              <p:tags r:id="rId7"/>
            </p:custDataLst>
          </p:nvPr>
        </p:nvSpPr>
        <p:spPr>
          <a:xfrm>
            <a:off x="3233145" y="5956950"/>
            <a:ext cx="5760000" cy="387985"/>
          </a:xfrm>
        </p:spPr>
        <p:txBody>
          <a:bodyPr lIns="101600" tIns="38100" rIns="76200" bIns="38100">
            <a:noAutofit/>
          </a:bodyPr>
          <a:lstStyle>
            <a:lvl1pPr marL="0" indent="0" algn="ctr" eaLnBrk="1" fontAlgn="auto" latinLnBrk="0" hangingPunct="1">
              <a:lnSpc>
                <a:spcPct val="100000"/>
              </a:lnSpc>
              <a:spcAft>
                <a:spcPts val="0"/>
              </a:spcAft>
              <a:buNone/>
              <a:defRPr kumimoji="0" lang="zh-TW" altLang="en-US" sz="2000" b="0" i="0" u="none" strike="noStrike" kern="1200" cap="none" spc="0" normalizeH="0" baseline="0" noProof="1">
                <a:solidFill>
                  <a:schemeClr val="tx1">
                    <a:lumMod val="75000"/>
                    <a:lumOff val="25000"/>
                  </a:schemeClr>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按一下編輯日期</a:t>
            </a:r>
            <a:endParaRPr lang="zh-TW" altLang="en-US" dirty="0"/>
          </a:p>
        </p:txBody>
      </p:sp>
      <p:sp>
        <p:nvSpPr>
          <p:cNvPr id="180" name="文本占位符 2"/>
          <p:cNvSpPr>
            <a:spLocks noGrp="1"/>
          </p:cNvSpPr>
          <p:nvPr>
            <p:ph type="body" idx="14" hasCustomPrompt="1"/>
            <p:custDataLst>
              <p:tags r:id="rId8"/>
            </p:custDataLst>
          </p:nvPr>
        </p:nvSpPr>
        <p:spPr>
          <a:xfrm>
            <a:off x="3233103" y="5380990"/>
            <a:ext cx="5760085" cy="459740"/>
          </a:xfrm>
        </p:spPr>
        <p:txBody>
          <a:bodyPr lIns="101600" tIns="38100" rIns="76200" bIns="38100" anchor="t" anchorCtr="0">
            <a:noAutofit/>
          </a:bodyPr>
          <a:lstStyle>
            <a:lvl1pPr marL="0" indent="0" algn="ctr" eaLnBrk="1" fontAlgn="auto" latinLnBrk="0" hangingPunct="1">
              <a:lnSpc>
                <a:spcPct val="100000"/>
              </a:lnSpc>
              <a:spcAft>
                <a:spcPts val="0"/>
              </a:spcAft>
              <a:buNone/>
              <a:defRPr sz="2800" b="0" u="none" strike="noStrike" kern="1200" cap="none" spc="200" normalizeH="0" baseline="0">
                <a:solidFill>
                  <a:schemeClr val="tx1">
                    <a:lumMod val="75000"/>
                    <a:lumOff val="25000"/>
                  </a:schemeClr>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按一下編輯簡報人</a:t>
            </a:r>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白底_齊左">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39750" y="720090"/>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6" name="灯片编号占位符 5"/>
          <p:cNvSpPr>
            <a:spLocks noGrp="1"/>
          </p:cNvSpPr>
          <p:nvPr>
            <p:ph type="sldNum" sz="quarter" idx="12"/>
            <p:custDataLst>
              <p:tags r:id="rId3"/>
            </p:custDataLst>
          </p:nvPr>
        </p:nvSpPr>
        <p:spPr>
          <a:xfrm>
            <a:off x="9415780" y="6495883"/>
            <a:ext cx="2700000" cy="316800"/>
          </a:xfrm>
        </p:spPr>
        <p:txBody>
          <a:bodyPr/>
          <a:lstStyle/>
          <a:p>
            <a:fld id="{49AE70B2-8BF9-45C0-BB95-33D1B9D3A854}" type="slidenum">
              <a:rPr lang="zh-TW" altLang="en-US" smtClean="0"/>
            </a:fld>
            <a:endParaRPr lang="zh-TW" altLang="en-US"/>
          </a:p>
        </p:txBody>
      </p:sp>
      <p:sp>
        <p:nvSpPr>
          <p:cNvPr id="10" name="文字版面配置區 9"/>
          <p:cNvSpPr>
            <a:spLocks noGrp="1"/>
          </p:cNvSpPr>
          <p:nvPr>
            <p:ph type="body" idx="1"/>
          </p:nvPr>
        </p:nvSpPr>
        <p:spPr>
          <a:xfrm>
            <a:off x="540000" y="1512000"/>
            <a:ext cx="11160000" cy="4351338"/>
          </a:xfrm>
          <a:prstGeom prst="rect">
            <a:avLst/>
          </a:prstGeom>
        </p:spPr>
        <p:txBody>
          <a:bodyPr vert="horz" lIns="91440" tIns="45720" rIns="91440" bIns="45720" rtlCol="0">
            <a:normAutofit/>
          </a:bodyPr>
          <a:lstStyle>
            <a:lvl1pPr>
              <a:defRPr u="none" strike="noStrike" kern="1200" cap="none" spc="50" normalizeH="0">
                <a:solidFill>
                  <a:schemeClr val="tx1"/>
                </a:solidFill>
                <a:uFillTx/>
              </a:defRPr>
            </a:lvl1pPr>
            <a:lvl2pPr>
              <a:defRPr u="none" strike="noStrike" kern="1200" cap="none" spc="50" normalizeH="0">
                <a:solidFill>
                  <a:schemeClr val="tx1"/>
                </a:solidFill>
                <a:uFillTx/>
              </a:defRPr>
            </a:lvl2pPr>
            <a:lvl3pPr>
              <a:defRPr u="none" strike="noStrike" kern="1200" cap="none" spc="50" normalizeH="0">
                <a:solidFill>
                  <a:schemeClr val="tx1"/>
                </a:solidFill>
                <a:uFillTx/>
              </a:defRPr>
            </a:lvl3pPr>
            <a:lvl4pPr>
              <a:defRPr u="none" strike="noStrike" kern="1200" cap="none" spc="50" normalizeH="0">
                <a:solidFill>
                  <a:schemeClr val="tx1"/>
                </a:solidFill>
                <a:uFillTx/>
              </a:defRPr>
            </a:lvl4pPr>
            <a:lvl5pPr>
              <a:defRPr u="none" strike="noStrike" kern="1200" cap="none" spc="50" normalizeH="0">
                <a:solidFill>
                  <a:schemeClr val="tx1"/>
                </a:solidFill>
                <a:uFillTx/>
              </a:defRPr>
            </a:lvl5p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pic>
        <p:nvPicPr>
          <p:cNvPr id="3" name="圖片 2" descr="D:\工作區\2023工作區\06_簡報40周年更新\pic\內頁_紅.jpg內頁_紅"/>
          <p:cNvPicPr>
            <a:picLocks noChangeAspect="1"/>
          </p:cNvPicPr>
          <p:nvPr userDrawn="1"/>
        </p:nvPicPr>
        <p:blipFill>
          <a:blip r:embed="rId4"/>
          <a:srcRect/>
          <a:stretch>
            <a:fillRect/>
          </a:stretch>
        </p:blipFill>
        <p:spPr>
          <a:xfrm>
            <a:off x="918" y="26"/>
            <a:ext cx="12193200" cy="533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白底_居中">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39750" y="720090"/>
            <a:ext cx="11160000" cy="7200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内容占位符 2"/>
          <p:cNvSpPr>
            <a:spLocks noGrp="1"/>
          </p:cNvSpPr>
          <p:nvPr>
            <p:ph idx="1"/>
            <p:custDataLst>
              <p:tags r:id="rId3"/>
            </p:custDataLst>
          </p:nvPr>
        </p:nvSpPr>
        <p:spPr>
          <a:xfrm>
            <a:off x="539750" y="1511935"/>
            <a:ext cx="11160125" cy="4860000"/>
          </a:xfrm>
        </p:spPr>
        <p:txBody>
          <a:bodyPr vert="horz" lIns="101600" tIns="0" rIns="82550" bIns="0" rtlCol="0">
            <a:noAutofit/>
          </a:bodyPr>
          <a:lstStyle>
            <a:lvl1pPr marL="0" marR="0" lvl="0" indent="0" algn="ctr"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2000" b="0" i="0" u="none" strike="noStrike" kern="1200" cap="none" spc="50" normalizeH="0" baseline="0" noProof="1" dirty="0">
                <a:solidFill>
                  <a:schemeClr val="tx1">
                    <a:lumMod val="75000"/>
                    <a:lumOff val="25000"/>
                  </a:schemeClr>
                </a:solidFill>
                <a:uFillTx/>
                <a:latin typeface="+mn-lt"/>
                <a:ea typeface="+mn-ea"/>
                <a:cs typeface="+mn-cs"/>
                <a:sym typeface="+mn-ea"/>
              </a:defRPr>
            </a:lvl1pPr>
            <a:lvl2pPr marL="457200" marR="0" lvl="1" indent="0" algn="l"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lang="zh-TW" altLang="en-US" dirty="0">
              <a:sym typeface="+mn-ea"/>
            </a:endParaRPr>
          </a:p>
        </p:txBody>
      </p:sp>
      <p:sp>
        <p:nvSpPr>
          <p:cNvPr id="6" name="灯片编号占位符 5"/>
          <p:cNvSpPr>
            <a:spLocks noGrp="1"/>
          </p:cNvSpPr>
          <p:nvPr>
            <p:ph type="sldNum" sz="quarter" idx="12"/>
            <p:custDataLst>
              <p:tags r:id="rId4"/>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5" name="圖片 4" descr="D:\工作區\2023工作區\06_簡報40周年更新\pic\內頁_紅.jpg內頁_紅"/>
          <p:cNvPicPr>
            <a:picLocks noChangeAspect="1"/>
          </p:cNvPicPr>
          <p:nvPr userDrawn="1"/>
        </p:nvPicPr>
        <p:blipFill>
          <a:blip r:embed="rId5"/>
          <a:srcRect/>
          <a:stretch>
            <a:fillRect/>
          </a:stretch>
        </p:blipFill>
        <p:spPr>
          <a:xfrm>
            <a:off x="918" y="26"/>
            <a:ext cx="12193200" cy="533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白底_空白">
    <p:bg>
      <p:bgPr>
        <a:solidFill>
          <a:schemeClr val="bg1"/>
        </a:solidFill>
        <a:effectLst/>
      </p:bgPr>
    </p:bg>
    <p:spTree>
      <p:nvGrpSpPr>
        <p:cNvPr id="1" name=""/>
        <p:cNvGrpSpPr/>
        <p:nvPr/>
      </p:nvGrpSpPr>
      <p:grpSpPr>
        <a:xfrm>
          <a:off x="0" y="0"/>
          <a:ext cx="0" cy="0"/>
          <a:chOff x="0" y="0"/>
          <a:chExt cx="0" cy="0"/>
        </a:xfrm>
      </p:grpSpPr>
      <p:sp>
        <p:nvSpPr>
          <p:cNvPr id="10" name="灯片编号占位符 5"/>
          <p:cNvSpPr>
            <a:spLocks noGrp="1"/>
          </p:cNvSpPr>
          <p:nvPr>
            <p:ph type="sldNum" sz="quarter" idx="12"/>
            <p:custDataLst>
              <p:tags r:id="rId2"/>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2" name="圖片 1" descr="D:\工作區\2023工作區\06_簡報40周年更新\pic\內頁_紅.jpg內頁_紅"/>
          <p:cNvPicPr>
            <a:picLocks noChangeAspect="1"/>
          </p:cNvPicPr>
          <p:nvPr userDrawn="1"/>
        </p:nvPicPr>
        <p:blipFill>
          <a:blip r:embed="rId3"/>
          <a:srcRect/>
          <a:stretch>
            <a:fillRect/>
          </a:stretch>
        </p:blipFill>
        <p:spPr>
          <a:xfrm>
            <a:off x="918" y="26"/>
            <a:ext cx="12193200" cy="533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底紋_齊左">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userDrawn="1"/>
        </p:nvPicPr>
        <p:blipFill>
          <a:blip r:embed="rId2"/>
          <a:srcRect/>
          <a:stretch>
            <a:fillRect/>
          </a:stretch>
        </p:blipFill>
        <p:spPr>
          <a:xfrm>
            <a:off x="4297722" y="710475"/>
            <a:ext cx="7877810" cy="6135370"/>
          </a:xfrm>
          <a:prstGeom prst="rect">
            <a:avLst/>
          </a:prstGeom>
        </p:spPr>
      </p:pic>
      <p:sp>
        <p:nvSpPr>
          <p:cNvPr id="8" name="标题 1"/>
          <p:cNvSpPr>
            <a:spLocks noGrp="1"/>
          </p:cNvSpPr>
          <p:nvPr>
            <p:ph type="title"/>
            <p:custDataLst>
              <p:tags r:id="rId3"/>
            </p:custDataLst>
          </p:nvPr>
        </p:nvSpPr>
        <p:spPr>
          <a:xfrm>
            <a:off x="539750" y="720090"/>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10" name="灯片编号占位符 5"/>
          <p:cNvSpPr>
            <a:spLocks noGrp="1"/>
          </p:cNvSpPr>
          <p:nvPr>
            <p:ph type="sldNum" sz="quarter" idx="12"/>
            <p:custDataLst>
              <p:tags r:id="rId4"/>
            </p:custDataLst>
          </p:nvPr>
        </p:nvSpPr>
        <p:spPr>
          <a:xfrm>
            <a:off x="9415780" y="6495883"/>
            <a:ext cx="2700000" cy="316800"/>
          </a:xfrm>
        </p:spPr>
        <p:txBody>
          <a:bodyPr/>
          <a:lstStyle/>
          <a:p>
            <a:fld id="{49AE70B2-8BF9-45C0-BB95-33D1B9D3A854}" type="slidenum">
              <a:rPr lang="zh-TW" altLang="en-US" smtClean="0"/>
            </a:fld>
            <a:endParaRPr lang="zh-TW" altLang="en-US"/>
          </a:p>
        </p:txBody>
      </p:sp>
      <p:sp>
        <p:nvSpPr>
          <p:cNvPr id="13" name="文字版面配置區 12"/>
          <p:cNvSpPr>
            <a:spLocks noGrp="1"/>
          </p:cNvSpPr>
          <p:nvPr>
            <p:ph type="body" idx="1"/>
          </p:nvPr>
        </p:nvSpPr>
        <p:spPr>
          <a:xfrm>
            <a:off x="539750" y="1511935"/>
            <a:ext cx="11160125" cy="4680000"/>
          </a:xfrm>
          <a:prstGeom prst="rect">
            <a:avLst/>
          </a:prstGeom>
        </p:spPr>
        <p:txBody>
          <a:bodyPr vert="horz" lIns="91440" tIns="45720" rIns="91440" bIns="45720" rtlCol="0">
            <a:normAutofit/>
          </a:bodyPr>
          <a:lstStyle>
            <a:lvl1pPr>
              <a:defRPr u="none" strike="noStrike" kern="1200" cap="none" spc="50" normalizeH="0">
                <a:solidFill>
                  <a:schemeClr val="tx1"/>
                </a:solidFill>
                <a:uFillTx/>
              </a:defRPr>
            </a:lvl1pPr>
            <a:lvl2pPr>
              <a:defRPr u="none" strike="noStrike" kern="1200" cap="none" spc="50" normalizeH="0">
                <a:solidFill>
                  <a:schemeClr val="tx1"/>
                </a:solidFill>
                <a:uFillTx/>
              </a:defRPr>
            </a:lvl2pPr>
            <a:lvl3pPr>
              <a:defRPr u="none" strike="noStrike" kern="1200" cap="none" spc="50" normalizeH="0">
                <a:solidFill>
                  <a:schemeClr val="tx1"/>
                </a:solidFill>
                <a:uFillTx/>
              </a:defRPr>
            </a:lvl3pPr>
            <a:lvl4pPr>
              <a:defRPr u="none" strike="noStrike" kern="1200" cap="none" spc="50" normalizeH="0">
                <a:solidFill>
                  <a:schemeClr val="tx1"/>
                </a:solidFill>
                <a:uFillTx/>
              </a:defRPr>
            </a:lvl4pPr>
            <a:lvl5pPr>
              <a:defRPr u="none" strike="noStrike" kern="1200" cap="none" spc="50" normalizeH="0">
                <a:solidFill>
                  <a:schemeClr val="tx1"/>
                </a:solidFill>
                <a:uFillTx/>
              </a:defRPr>
            </a:lvl5p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pic>
        <p:nvPicPr>
          <p:cNvPr id="2" name="圖片 1" descr="D:\工作區\2023工作區\06_簡報40周年更新\pic\內頁_紅.jpg內頁_紅"/>
          <p:cNvPicPr>
            <a:picLocks noChangeAspect="1"/>
          </p:cNvPicPr>
          <p:nvPr userDrawn="1"/>
        </p:nvPicPr>
        <p:blipFill>
          <a:blip r:embed="rId5"/>
          <a:srcRect/>
          <a:stretch>
            <a:fillRect/>
          </a:stretch>
        </p:blipFill>
        <p:spPr>
          <a:xfrm>
            <a:off x="918" y="26"/>
            <a:ext cx="12193200" cy="533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底紋_居中">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userDrawn="1"/>
        </p:nvPicPr>
        <p:blipFill>
          <a:blip r:embed="rId2"/>
          <a:srcRect/>
          <a:stretch>
            <a:fillRect/>
          </a:stretch>
        </p:blipFill>
        <p:spPr>
          <a:xfrm>
            <a:off x="4297722" y="710475"/>
            <a:ext cx="7877810" cy="6135370"/>
          </a:xfrm>
          <a:prstGeom prst="rect">
            <a:avLst/>
          </a:prstGeom>
        </p:spPr>
      </p:pic>
      <p:sp>
        <p:nvSpPr>
          <p:cNvPr id="7" name="标题 1"/>
          <p:cNvSpPr>
            <a:spLocks noGrp="1"/>
          </p:cNvSpPr>
          <p:nvPr>
            <p:ph type="title"/>
            <p:custDataLst>
              <p:tags r:id="rId3"/>
            </p:custDataLst>
          </p:nvPr>
        </p:nvSpPr>
        <p:spPr>
          <a:xfrm>
            <a:off x="539750" y="720090"/>
            <a:ext cx="11160000" cy="7200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8" name="内容占位符 2"/>
          <p:cNvSpPr>
            <a:spLocks noGrp="1"/>
          </p:cNvSpPr>
          <p:nvPr>
            <p:ph idx="1"/>
            <p:custDataLst>
              <p:tags r:id="rId4"/>
            </p:custDataLst>
          </p:nvPr>
        </p:nvSpPr>
        <p:spPr>
          <a:xfrm>
            <a:off x="539750" y="1511935"/>
            <a:ext cx="11160125" cy="4860000"/>
          </a:xfrm>
        </p:spPr>
        <p:txBody>
          <a:bodyPr vert="horz" lIns="101600" tIns="0" rIns="82550" bIns="0" rtlCol="0">
            <a:noAutofit/>
          </a:bodyPr>
          <a:lstStyle>
            <a:lvl1pPr marL="0" marR="0" lvl="0" indent="0" algn="ctr"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2000" b="0" i="0" u="none" strike="noStrike" kern="1200" cap="none" spc="50" normalizeH="0" baseline="0" noProof="1" dirty="0">
                <a:solidFill>
                  <a:schemeClr val="tx1">
                    <a:lumMod val="75000"/>
                    <a:lumOff val="25000"/>
                  </a:schemeClr>
                </a:solidFill>
                <a:uFillTx/>
                <a:latin typeface="+mn-lt"/>
                <a:ea typeface="+mn-ea"/>
                <a:cs typeface="+mn-cs"/>
                <a:sym typeface="+mn-ea"/>
              </a:defRPr>
            </a:lvl1pPr>
            <a:lvl2pPr marL="457200" marR="0" lvl="1" indent="0" algn="l"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lang="zh-TW" altLang="en-US" dirty="0">
              <a:sym typeface="+mn-ea"/>
            </a:endParaRPr>
          </a:p>
        </p:txBody>
      </p:sp>
      <p:sp>
        <p:nvSpPr>
          <p:cNvPr id="9" name="灯片编号占位符 5"/>
          <p:cNvSpPr>
            <a:spLocks noGrp="1"/>
          </p:cNvSpPr>
          <p:nvPr>
            <p:ph type="sldNum" sz="quarter" idx="12"/>
            <p:custDataLst>
              <p:tags r:id="rId5"/>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5" name="圖片 4" descr="D:\工作區\2023工作區\06_簡報40周年更新\pic\內頁_紅.jpg內頁_紅"/>
          <p:cNvPicPr>
            <a:picLocks noChangeAspect="1"/>
          </p:cNvPicPr>
          <p:nvPr userDrawn="1"/>
        </p:nvPicPr>
        <p:blipFill>
          <a:blip r:embed="rId6"/>
          <a:srcRect/>
          <a:stretch>
            <a:fillRect/>
          </a:stretch>
        </p:blipFill>
        <p:spPr>
          <a:xfrm>
            <a:off x="918" y="26"/>
            <a:ext cx="12193200" cy="533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底紋_空白">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userDrawn="1"/>
        </p:nvPicPr>
        <p:blipFill>
          <a:blip r:embed="rId2"/>
          <a:srcRect/>
          <a:stretch>
            <a:fillRect/>
          </a:stretch>
        </p:blipFill>
        <p:spPr>
          <a:xfrm>
            <a:off x="4297722" y="710475"/>
            <a:ext cx="7877810" cy="6135370"/>
          </a:xfrm>
          <a:prstGeom prst="rect">
            <a:avLst/>
          </a:prstGeom>
        </p:spPr>
      </p:pic>
      <p:sp>
        <p:nvSpPr>
          <p:cNvPr id="10" name="灯片编号占位符 5"/>
          <p:cNvSpPr>
            <a:spLocks noGrp="1"/>
          </p:cNvSpPr>
          <p:nvPr>
            <p:ph type="sldNum" sz="quarter" idx="12"/>
            <p:custDataLst>
              <p:tags r:id="rId3"/>
            </p:custDataLst>
          </p:nvPr>
        </p:nvSpPr>
        <p:spPr>
          <a:xfrm>
            <a:off x="9415780" y="6495883"/>
            <a:ext cx="2700000" cy="316800"/>
          </a:xfrm>
        </p:spPr>
        <p:txBody>
          <a:bodyPr/>
          <a:lstStyle/>
          <a:p>
            <a:fld id="{49AE70B2-8BF9-45C0-BB95-33D1B9D3A854}" type="slidenum">
              <a:rPr lang="zh-TW" altLang="en-US" smtClean="0"/>
            </a:fld>
            <a:endParaRPr lang="zh-TW" altLang="en-US"/>
          </a:p>
        </p:txBody>
      </p:sp>
      <p:pic>
        <p:nvPicPr>
          <p:cNvPr id="2" name="圖片 1" descr="D:\工作區\2023工作區\06_簡報40周年更新\pic\內頁_紅.jpg內頁_紅"/>
          <p:cNvPicPr>
            <a:picLocks noChangeAspect="1"/>
          </p:cNvPicPr>
          <p:nvPr userDrawn="1"/>
        </p:nvPicPr>
        <p:blipFill>
          <a:blip r:embed="rId4"/>
          <a:srcRect/>
          <a:stretch>
            <a:fillRect/>
          </a:stretch>
        </p:blipFill>
        <p:spPr>
          <a:xfrm>
            <a:off x="918" y="26"/>
            <a:ext cx="12193200" cy="533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白底_雙欄">
    <p:bg>
      <p:bgPr>
        <a:solidFill>
          <a:schemeClr val="bg1"/>
        </a:solidFill>
        <a:effectLst/>
      </p:bgPr>
    </p:bg>
    <p:spTree>
      <p:nvGrpSpPr>
        <p:cNvPr id="1" name=""/>
        <p:cNvGrpSpPr/>
        <p:nvPr/>
      </p:nvGrpSpPr>
      <p:grpSpPr>
        <a:xfrm>
          <a:off x="0" y="0"/>
          <a:ext cx="0" cy="0"/>
          <a:chOff x="0" y="0"/>
          <a:chExt cx="0" cy="0"/>
        </a:xfrm>
      </p:grpSpPr>
      <p:sp>
        <p:nvSpPr>
          <p:cNvPr id="10" name="文本占位符 2"/>
          <p:cNvSpPr>
            <a:spLocks noGrp="1"/>
          </p:cNvSpPr>
          <p:nvPr>
            <p:ph type="body" idx="1"/>
            <p:custDataLst>
              <p:tags r:id="rId2"/>
            </p:custDataLst>
          </p:nvPr>
        </p:nvSpPr>
        <p:spPr>
          <a:xfrm>
            <a:off x="540000" y="1613500"/>
            <a:ext cx="5283242" cy="468000"/>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1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endParaRPr lang="zh-TW" altLang="en-US" dirty="0"/>
          </a:p>
        </p:txBody>
      </p:sp>
      <p:sp>
        <p:nvSpPr>
          <p:cNvPr id="11" name="内容占位符 3"/>
          <p:cNvSpPr>
            <a:spLocks noGrp="1"/>
          </p:cNvSpPr>
          <p:nvPr>
            <p:ph sz="half" idx="2"/>
            <p:custDataLst>
              <p:tags r:id="rId3"/>
            </p:custDataLst>
          </p:nvPr>
        </p:nvSpPr>
        <p:spPr>
          <a:xfrm>
            <a:off x="540000" y="2141468"/>
            <a:ext cx="5283200" cy="396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12" name="文本占位符 4"/>
          <p:cNvSpPr>
            <a:spLocks noGrp="1"/>
          </p:cNvSpPr>
          <p:nvPr>
            <p:ph type="body" sz="quarter" idx="3"/>
            <p:custDataLst>
              <p:tags r:id="rId4"/>
            </p:custDataLst>
          </p:nvPr>
        </p:nvSpPr>
        <p:spPr>
          <a:xfrm>
            <a:off x="6235750" y="1613500"/>
            <a:ext cx="5283242" cy="468000"/>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TW" altLang="en-US" sz="2000" b="1" i="0" u="none" strike="noStrike" kern="1200" cap="none" spc="-1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sym typeface="+mn-ea"/>
              </a:rPr>
              <a:t>按一下以編輯母片文字樣式</a:t>
            </a:r>
            <a:endParaRPr dirty="0">
              <a:sym typeface="+mn-ea"/>
            </a:endParaRPr>
          </a:p>
        </p:txBody>
      </p:sp>
      <p:sp>
        <p:nvSpPr>
          <p:cNvPr id="13" name="内容占位符 5"/>
          <p:cNvSpPr>
            <a:spLocks noGrp="1"/>
          </p:cNvSpPr>
          <p:nvPr>
            <p:ph sz="quarter" idx="4"/>
            <p:custDataLst>
              <p:tags r:id="rId5"/>
            </p:custDataLst>
          </p:nvPr>
        </p:nvSpPr>
        <p:spPr>
          <a:xfrm>
            <a:off x="6235750" y="2141468"/>
            <a:ext cx="5283242" cy="396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14" name="灯片编号占位符 8"/>
          <p:cNvSpPr>
            <a:spLocks noGrp="1"/>
          </p:cNvSpPr>
          <p:nvPr>
            <p:ph type="sldNum" sz="quarter" idx="12"/>
            <p:custDataLst>
              <p:tags r:id="rId6"/>
            </p:custDataLst>
          </p:nvPr>
        </p:nvSpPr>
        <p:spPr>
          <a:xfrm>
            <a:off x="9415780" y="6495883"/>
            <a:ext cx="2700000" cy="316800"/>
          </a:xfrm>
        </p:spPr>
        <p:txBody>
          <a:bodyPr/>
          <a:lstStyle/>
          <a:p>
            <a:fld id="{49AE70B2-8BF9-45C0-BB95-33D1B9D3A854}" type="slidenum">
              <a:rPr lang="zh-TW" altLang="en-US" smtClean="0"/>
            </a:fld>
            <a:endParaRPr lang="zh-TW" altLang="en-US"/>
          </a:p>
        </p:txBody>
      </p:sp>
      <p:sp>
        <p:nvSpPr>
          <p:cNvPr id="15" name="标题 1"/>
          <p:cNvSpPr>
            <a:spLocks noGrp="1"/>
          </p:cNvSpPr>
          <p:nvPr>
            <p:ph type="title"/>
            <p:custDataLst>
              <p:tags r:id="rId7"/>
            </p:custDataLst>
          </p:nvPr>
        </p:nvSpPr>
        <p:spPr>
          <a:xfrm>
            <a:off x="540000" y="720090"/>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pic>
        <p:nvPicPr>
          <p:cNvPr id="2" name="圖片 1" descr="D:\工作區\2023工作區\06_簡報40周年更新\pic\內頁_紅.jpg內頁_紅"/>
          <p:cNvPicPr>
            <a:picLocks noChangeAspect="1"/>
          </p:cNvPicPr>
          <p:nvPr userDrawn="1"/>
        </p:nvPicPr>
        <p:blipFill>
          <a:blip r:embed="rId8"/>
          <a:srcRect/>
          <a:stretch>
            <a:fillRect/>
          </a:stretch>
        </p:blipFill>
        <p:spPr>
          <a:xfrm>
            <a:off x="918" y="26"/>
            <a:ext cx="12193200" cy="533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結尾頁">
    <p:bg>
      <p:bgPr>
        <a:solidFill>
          <a:schemeClr val="bg1"/>
        </a:solidFill>
        <a:effectLst/>
      </p:bgPr>
    </p:bg>
    <p:spTree>
      <p:nvGrpSpPr>
        <p:cNvPr id="1" name=""/>
        <p:cNvGrpSpPr/>
        <p:nvPr/>
      </p:nvGrpSpPr>
      <p:grpSpPr>
        <a:xfrm>
          <a:off x="0" y="0"/>
          <a:ext cx="0" cy="0"/>
          <a:chOff x="0" y="0"/>
          <a:chExt cx="0" cy="0"/>
        </a:xfrm>
      </p:grpSpPr>
      <p:pic>
        <p:nvPicPr>
          <p:cNvPr id="6" name="圖片 5" descr="D:\工作區\2022工作區\01_40周年\簡報提案\pic\結尾_紅.jpg結尾_紅"/>
          <p:cNvPicPr>
            <a:picLocks noChangeAspect="1"/>
          </p:cNvPicPr>
          <p:nvPr userDrawn="1"/>
        </p:nvPicPr>
        <p:blipFill>
          <a:blip r:embed="rId2"/>
          <a:srcRect/>
          <a:stretch>
            <a:fillRect/>
          </a:stretch>
        </p:blipFill>
        <p:spPr>
          <a:xfrm>
            <a:off x="0" y="837"/>
            <a:ext cx="12192706" cy="6858000"/>
          </a:xfrm>
          <a:prstGeom prst="rect">
            <a:avLst/>
          </a:prstGeom>
        </p:spPr>
      </p:pic>
      <p:pic>
        <p:nvPicPr>
          <p:cNvPr id="3" name="圖片 2" descr="D:\工作區\2022工作區\01_40周年\簡報提案\pic\字與slogan\贏在數位價值反白.png贏在數位價值反白"/>
          <p:cNvPicPr>
            <a:picLocks noChangeAspect="1"/>
          </p:cNvPicPr>
          <p:nvPr userDrawn="1"/>
        </p:nvPicPr>
        <p:blipFill>
          <a:blip r:embed="rId3"/>
          <a:srcRect/>
          <a:stretch>
            <a:fillRect/>
          </a:stretch>
        </p:blipFill>
        <p:spPr>
          <a:xfrm>
            <a:off x="10080000" y="6570000"/>
            <a:ext cx="1927073" cy="132080"/>
          </a:xfrm>
          <a:prstGeom prst="rect">
            <a:avLst/>
          </a:prstGeom>
        </p:spPr>
      </p:pic>
      <p:sp>
        <p:nvSpPr>
          <p:cNvPr id="9" name="標題版面配置區 1"/>
          <p:cNvSpPr>
            <a:spLocks noGrp="1"/>
          </p:cNvSpPr>
          <p:nvPr>
            <p:ph type="title"/>
          </p:nvPr>
        </p:nvSpPr>
        <p:spPr>
          <a:xfrm>
            <a:off x="694730" y="2340000"/>
            <a:ext cx="10800000" cy="1620000"/>
          </a:xfrm>
          <a:prstGeom prst="rect">
            <a:avLst/>
          </a:prstGeom>
        </p:spPr>
        <p:txBody>
          <a:bodyPr vert="horz" lIns="91440" tIns="45720" rIns="91440" bIns="45720" rtlCol="0" anchor="ctr">
            <a:noAutofit/>
          </a:bodyPr>
          <a:lstStyle>
            <a:lvl1pPr algn="ctr">
              <a:defRPr sz="5400" b="1" u="none" strike="noStrike" kern="1200" cap="none" spc="500" normalizeH="0">
                <a:solidFill>
                  <a:schemeClr val="bg1"/>
                </a:solidFill>
                <a:uFillTx/>
                <a:latin typeface="微軟正黑體" panose="020B0604030504040204" charset="-120"/>
                <a:ea typeface="+mj-ea"/>
              </a:defRPr>
            </a:lvl1pPr>
          </a:lstStyle>
          <a:p>
            <a:r>
              <a:rPr lang="zh-TW" altLang="en-US"/>
              <a:t>按一下以編輯母片標題樣式</a:t>
            </a:r>
            <a:endParaRPr lang="zh-TW" altLang="en-US"/>
          </a:p>
        </p:txBody>
      </p:sp>
      <p:sp>
        <p:nvSpPr>
          <p:cNvPr id="10" name="文字版面配置區 9"/>
          <p:cNvSpPr>
            <a:spLocks noGrp="1"/>
          </p:cNvSpPr>
          <p:nvPr>
            <p:ph type="body" idx="1"/>
          </p:nvPr>
        </p:nvSpPr>
        <p:spPr>
          <a:xfrm>
            <a:off x="694730" y="4013835"/>
            <a:ext cx="10800000" cy="659130"/>
          </a:xfrm>
          <a:prstGeom prst="rect">
            <a:avLst/>
          </a:prstGeom>
        </p:spPr>
        <p:txBody>
          <a:bodyPr vert="horz" lIns="91440" tIns="45720" rIns="91440" bIns="45720" rtlCol="0">
            <a:normAutofit/>
          </a:bodyPr>
          <a:lstStyle>
            <a:lvl1pPr algn="ctr">
              <a:defRPr u="none" strike="noStrike" kern="1200" cap="none" spc="50" normalizeH="0">
                <a:solidFill>
                  <a:schemeClr val="bg1"/>
                </a:solidFill>
                <a:uFillTx/>
              </a:defRPr>
            </a:lvl1pPr>
          </a:lstStyle>
          <a:p>
            <a:pPr lvl="0"/>
            <a:r>
              <a:rPr lang="zh-TW" altLang="en-US"/>
              <a:t>按一下以編輯母片文字樣式</a:t>
            </a:r>
            <a:endParaRPr lang="zh-TW" altLang="en-US"/>
          </a:p>
        </p:txBody>
      </p:sp>
      <p:pic>
        <p:nvPicPr>
          <p:cNvPr id="174" name="圖片 173" descr="鼎新logo_反白"/>
          <p:cNvPicPr>
            <a:picLocks noChangeAspect="1"/>
          </p:cNvPicPr>
          <p:nvPr userDrawn="1"/>
        </p:nvPicPr>
        <p:blipFill>
          <a:blip r:embed="rId4"/>
          <a:srcRect r="12074"/>
          <a:stretch>
            <a:fillRect/>
          </a:stretch>
        </p:blipFill>
        <p:spPr>
          <a:xfrm>
            <a:off x="288290" y="179705"/>
            <a:ext cx="1424305" cy="44386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標題版面配置區 1"/>
          <p:cNvSpPr>
            <a:spLocks noGrp="1"/>
          </p:cNvSpPr>
          <p:nvPr>
            <p:ph type="title"/>
          </p:nvPr>
        </p:nvSpPr>
        <p:spPr>
          <a:xfrm>
            <a:off x="539750" y="720090"/>
            <a:ext cx="10515600" cy="720000"/>
          </a:xfrm>
          <a:prstGeom prst="rect">
            <a:avLst/>
          </a:prstGeom>
        </p:spPr>
        <p:txBody>
          <a:bodyPr vert="horz" lIns="91440" tIns="45720" rIns="91440" bIns="45720" rtlCol="0" anchor="ctr">
            <a:normAutofit/>
          </a:bodyPr>
          <a:lstStyle/>
          <a:p>
            <a:r>
              <a:rPr lang="zh-TW" altLang="en-US"/>
              <a:t>按一下以編輯母片標題樣式</a:t>
            </a:r>
            <a:endParaRPr lang="zh-TW" altLang="en-US"/>
          </a:p>
        </p:txBody>
      </p:sp>
      <p:sp>
        <p:nvSpPr>
          <p:cNvPr id="10" name="文字版面配置區 9"/>
          <p:cNvSpPr>
            <a:spLocks noGrp="1"/>
          </p:cNvSpPr>
          <p:nvPr>
            <p:ph type="body" idx="1"/>
          </p:nvPr>
        </p:nvSpPr>
        <p:spPr>
          <a:xfrm>
            <a:off x="540000" y="1512000"/>
            <a:ext cx="10515600" cy="4351338"/>
          </a:xfrm>
          <a:prstGeom prst="rect">
            <a:avLst/>
          </a:prstGeom>
        </p:spPr>
        <p:txBody>
          <a:bodyPr vert="horz" lIns="91440" tIns="45720" rIns="91440" bIns="45720" rtlCol="0">
            <a:normAutofit/>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12" name="灯片编号占位符 5"/>
          <p:cNvSpPr>
            <a:spLocks noGrp="1"/>
          </p:cNvSpPr>
          <p:nvPr>
            <p:ph type="sldNum" sz="quarter" idx="4"/>
            <p:custDataLst>
              <p:tags r:id="rId11"/>
            </p:custDataLst>
          </p:nvPr>
        </p:nvSpPr>
        <p:spPr>
          <a:xfrm>
            <a:off x="9415780" y="649588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TW" altLang="en-US" smtClean="0"/>
            </a:fld>
            <a:endParaRPr lang="zh-TW"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p:titleStyle>
    <p:bodyStyle>
      <a:lvl1pPr marL="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50" normalizeH="0" baseline="0">
          <a:solidFill>
            <a:schemeClr val="tx1"/>
          </a:solidFill>
          <a:uFillTx/>
          <a:latin typeface="+mn-lt"/>
          <a:ea typeface="+mn-ea"/>
          <a:cs typeface="+mn-cs"/>
        </a:defRPr>
      </a:lvl1pPr>
      <a:lvl2pPr marL="457200" indent="0" algn="l" defTabSz="914400" rtl="0" eaLnBrk="1" fontAlgn="auto" latinLnBrk="0" hangingPunct="1">
        <a:lnSpc>
          <a:spcPct val="100000"/>
        </a:lnSpc>
        <a:spcBef>
          <a:spcPts val="0"/>
        </a:spcBef>
        <a:spcAft>
          <a:spcPts val="500"/>
        </a:spcAft>
        <a:buFont typeface="Arial" panose="020B0604020202020204" pitchFamily="34" charset="0"/>
        <a:buNone/>
        <a:tabLst>
          <a:tab pos="1609725" algn="l"/>
        </a:tabLst>
        <a:defRPr sz="2000" u="none" strike="noStrike" kern="1200" cap="none" spc="50" normalizeH="0" baseline="0">
          <a:solidFill>
            <a:schemeClr val="tx1"/>
          </a:solidFill>
          <a:uFillTx/>
          <a:latin typeface="+mn-lt"/>
          <a:ea typeface="+mn-ea"/>
          <a:cs typeface="+mn-cs"/>
        </a:defRPr>
      </a:lvl2pPr>
      <a:lvl3pPr marL="9144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50" normalizeH="0" baseline="0">
          <a:solidFill>
            <a:schemeClr val="tx1"/>
          </a:solidFill>
          <a:uFillTx/>
          <a:latin typeface="+mn-lt"/>
          <a:ea typeface="+mn-ea"/>
          <a:cs typeface="+mn-cs"/>
        </a:defRPr>
      </a:lvl3pPr>
      <a:lvl4pPr marL="13716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50" normalizeH="0" baseline="0">
          <a:solidFill>
            <a:schemeClr val="tx1"/>
          </a:solidFill>
          <a:uFillTx/>
          <a:latin typeface="+mn-lt"/>
          <a:ea typeface="+mn-ea"/>
          <a:cs typeface="+mn-cs"/>
        </a:defRPr>
      </a:lvl4pPr>
      <a:lvl5pPr marL="18288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microsoft.com/office/2007/relationships/hdphoto" Target="../media/image22.wdp"/><Relationship Id="rId2" Type="http://schemas.openxmlformats.org/officeDocument/2006/relationships/image" Target="../media/image21.png"/><Relationship Id="rId11" Type="http://schemas.openxmlformats.org/officeDocument/2006/relationships/notesSlide" Target="../notesSlides/notesSlide5.xml"/><Relationship Id="rId10"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1" Type="http://schemas.openxmlformats.org/officeDocument/2006/relationships/notesSlide" Target="../notesSlides/notesSlide6.xml"/><Relationship Id="rId30" Type="http://schemas.openxmlformats.org/officeDocument/2006/relationships/slideLayout" Target="../slideLayouts/slideLayout2.xml"/><Relationship Id="rId3" Type="http://schemas.openxmlformats.org/officeDocument/2006/relationships/tags" Target="../tags/tag27.xml"/><Relationship Id="rId29" Type="http://schemas.openxmlformats.org/officeDocument/2006/relationships/image" Target="../media/image28.png"/><Relationship Id="rId28" Type="http://schemas.openxmlformats.org/officeDocument/2006/relationships/tags" Target="../tags/tag51.xml"/><Relationship Id="rId27" Type="http://schemas.openxmlformats.org/officeDocument/2006/relationships/tags" Target="../tags/tag50.xml"/><Relationship Id="rId26" Type="http://schemas.openxmlformats.org/officeDocument/2006/relationships/image" Target="../media/image9.png"/><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9.png"/><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9.png"/><Relationship Id="rId2" Type="http://schemas.openxmlformats.org/officeDocument/2006/relationships/image" Target="../media/image58.png"/><Relationship Id="rId1" Type="http://schemas.openxmlformats.org/officeDocument/2006/relationships/image" Target="../media/image57.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image" Target="../media/image6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8.emf"/><Relationship Id="rId1" Type="http://schemas.openxmlformats.org/officeDocument/2006/relationships/package" Target="../embeddings/Workbook1.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lnSpc>
                <a:spcPct val="150000"/>
              </a:lnSpc>
            </a:pPr>
            <a:r>
              <a:rPr lang="zh-TW" altLang="en-US">
                <a:sym typeface="+mn-ea"/>
              </a:rPr>
              <a:t>專業能力認證</a:t>
            </a:r>
            <a:r>
              <a:rPr lang="en-US" altLang="zh-TW" sz="2800">
                <a:sym typeface="+mn-ea"/>
              </a:rPr>
              <a:t>(</a:t>
            </a:r>
            <a:r>
              <a:rPr lang="zh-TW" altLang="en-US" sz="2800">
                <a:sym typeface="+mn-ea"/>
              </a:rPr>
              <a:t>初級升中級</a:t>
            </a:r>
            <a:r>
              <a:rPr lang="en-US" altLang="zh-TW" sz="2800">
                <a:sym typeface="+mn-ea"/>
              </a:rPr>
              <a:t>)</a:t>
            </a:r>
            <a:endParaRPr lang="en-US" altLang="zh-TW" sz="2800">
              <a:sym typeface="+mn-ea"/>
            </a:endParaRPr>
          </a:p>
        </p:txBody>
      </p:sp>
      <p:sp>
        <p:nvSpPr>
          <p:cNvPr id="3" name="副標題 2"/>
          <p:cNvSpPr>
            <a:spLocks noGrp="1"/>
          </p:cNvSpPr>
          <p:nvPr>
            <p:ph type="subTitle" idx="1"/>
          </p:nvPr>
        </p:nvSpPr>
        <p:spPr/>
        <p:txBody>
          <a:bodyPr/>
          <a:lstStyle/>
          <a:p>
            <a:r>
              <a:rPr lang="zh-TW" altLang="en-US"/>
              <a:t>數智運營方案事業部</a:t>
            </a:r>
            <a:endParaRPr lang="zh-TW" altLang="en-US"/>
          </a:p>
        </p:txBody>
      </p:sp>
      <p:sp>
        <p:nvSpPr>
          <p:cNvPr id="4" name="文字版面配置區 3"/>
          <p:cNvSpPr>
            <a:spLocks noGrp="1"/>
          </p:cNvSpPr>
          <p:nvPr>
            <p:ph type="body" idx="13"/>
          </p:nvPr>
        </p:nvSpPr>
        <p:spPr/>
        <p:txBody>
          <a:bodyPr/>
          <a:lstStyle/>
          <a:p>
            <a:r>
              <a:rPr lang="en-US" altLang="zh-TW" dirty="0" smtClean="0"/>
              <a:t>2024/11/5</a:t>
            </a:r>
            <a:endParaRPr lang="en-US" altLang="zh-TW" dirty="0"/>
          </a:p>
        </p:txBody>
      </p:sp>
      <p:sp>
        <p:nvSpPr>
          <p:cNvPr id="5" name="文字版面配置區 4"/>
          <p:cNvSpPr>
            <a:spLocks noGrp="1"/>
          </p:cNvSpPr>
          <p:nvPr>
            <p:ph type="body" idx="14"/>
          </p:nvPr>
        </p:nvSpPr>
        <p:spPr/>
        <p:txBody>
          <a:bodyPr/>
          <a:lstStyle/>
          <a:p>
            <a:r>
              <a:rPr lang="zh-TW" altLang="en-US" dirty="0" smtClean="0"/>
              <a:t>吳密葶</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1"/>
          <a:srcRect l="2076"/>
          <a:stretch>
            <a:fillRect/>
          </a:stretch>
        </p:blipFill>
        <p:spPr>
          <a:xfrm>
            <a:off x="155563" y="2580023"/>
            <a:ext cx="11928374" cy="2901701"/>
          </a:xfrm>
          <a:prstGeom prst="rect">
            <a:avLst/>
          </a:prstGeom>
        </p:spPr>
      </p:pic>
      <p:sp>
        <p:nvSpPr>
          <p:cNvPr id="3" name="標題 3"/>
          <p:cNvSpPr txBox="1"/>
          <p:nvPr/>
        </p:nvSpPr>
        <p:spPr>
          <a:xfrm>
            <a:off x="716024" y="2220023"/>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TW" sz="2400" b="0" dirty="0">
                <a:solidFill>
                  <a:schemeClr val="tx1"/>
                </a:solidFill>
                <a:latin typeface="微軟正黑體" panose="020B0604030504040204" charset="-120"/>
                <a:ea typeface="微軟正黑體" panose="020B0604030504040204" charset="-120"/>
              </a:rPr>
              <a:t>MIG V3.2</a:t>
            </a:r>
            <a:r>
              <a:rPr lang="zh-TW" altLang="en-US" sz="2400" b="0" dirty="0">
                <a:solidFill>
                  <a:schemeClr val="tx1"/>
                </a:solidFill>
                <a:latin typeface="微軟正黑體" panose="020B0604030504040204" charset="-120"/>
                <a:ea typeface="微軟正黑體" panose="020B0604030504040204" charset="-120"/>
              </a:rPr>
              <a:t>與</a:t>
            </a:r>
            <a:r>
              <a:rPr lang="en-US" altLang="zh-TW" sz="2400" b="0" dirty="0">
                <a:solidFill>
                  <a:schemeClr val="tx1"/>
                </a:solidFill>
                <a:latin typeface="微軟正黑體" panose="020B0604030504040204" charset="-120"/>
                <a:ea typeface="微軟正黑體" panose="020B0604030504040204" charset="-120"/>
              </a:rPr>
              <a:t>V4.0</a:t>
            </a:r>
            <a:r>
              <a:rPr lang="zh-TW" altLang="en-US" sz="2400" b="0" dirty="0">
                <a:solidFill>
                  <a:schemeClr val="tx1"/>
                </a:solidFill>
                <a:latin typeface="微軟正黑體" panose="020B0604030504040204" charset="-120"/>
                <a:ea typeface="微軟正黑體" panose="020B0604030504040204" charset="-120"/>
              </a:rPr>
              <a:t>之差異</a:t>
            </a:r>
            <a:endParaRPr lang="en-US" altLang="zh-TW" sz="2400" b="0" dirty="0">
              <a:solidFill>
                <a:schemeClr val="tx1"/>
              </a:solidFill>
              <a:latin typeface="微軟正黑體" panose="020B0604030504040204" charset="-120"/>
              <a:ea typeface="微軟正黑體" panose="020B0604030504040204" charset="-120"/>
            </a:endParaRPr>
          </a:p>
        </p:txBody>
      </p:sp>
      <p:sp>
        <p:nvSpPr>
          <p:cNvPr id="5" name="矩形 4"/>
          <p:cNvSpPr/>
          <p:nvPr/>
        </p:nvSpPr>
        <p:spPr>
          <a:xfrm>
            <a:off x="400049" y="5481724"/>
            <a:ext cx="11791951" cy="562333"/>
          </a:xfrm>
          <a:prstGeom prst="rect">
            <a:avLst/>
          </a:prstGeom>
        </p:spPr>
        <p:txBody>
          <a:bodyPr wrap="square">
            <a:spAutoFit/>
          </a:bodyPr>
          <a:lstStyle/>
          <a:p>
            <a:pPr algn="ctr">
              <a:lnSpc>
                <a:spcPct val="200000"/>
              </a:lnSpc>
            </a:pPr>
            <a:r>
              <a:rPr lang="zh-TW" altLang="en-US" dirty="0" smtClean="0"/>
              <a:t>優</a:t>
            </a:r>
            <a:r>
              <a:rPr lang="zh-TW" altLang="en-US" dirty="0"/>
              <a:t>化及整合存證類訊息</a:t>
            </a:r>
            <a:r>
              <a:rPr lang="zh-TW" altLang="en-US" dirty="0" smtClean="0"/>
              <a:t>規格</a:t>
            </a:r>
            <a:endParaRPr lang="zh-TW" altLang="en-US" dirty="0"/>
          </a:p>
        </p:txBody>
      </p:sp>
      <p:sp>
        <p:nvSpPr>
          <p:cNvPr id="6"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latin typeface="+mj-ea"/>
              </a:rPr>
              <a:t>S</a:t>
            </a:r>
            <a:r>
              <a:rPr lang="en-US" altLang="zh-CN" dirty="0" smtClean="0">
                <a:solidFill>
                  <a:schemeClr val="tx1">
                    <a:lumMod val="85000"/>
                    <a:lumOff val="15000"/>
                  </a:schemeClr>
                </a:solidFill>
                <a:latin typeface="+mj-ea"/>
              </a:rPr>
              <a:t>ituation</a:t>
            </a:r>
            <a:r>
              <a:rPr lang="en-US" altLang="zh-TW" dirty="0" smtClean="0">
                <a:solidFill>
                  <a:schemeClr val="tx1">
                    <a:lumMod val="85000"/>
                    <a:lumOff val="15000"/>
                  </a:schemeClr>
                </a:solidFill>
                <a:latin typeface="+mj-ea"/>
              </a:rPr>
              <a:t>-</a:t>
            </a:r>
            <a:r>
              <a:rPr lang="zh-TW" altLang="en-US" dirty="0">
                <a:sym typeface="+mn-ea"/>
              </a:rPr>
              <a:t>專案背景介紹</a:t>
            </a:r>
            <a:endParaRPr lang="zh-TW" altLang="en-US" dirty="0"/>
          </a:p>
        </p:txBody>
      </p:sp>
      <p:grpSp>
        <p:nvGrpSpPr>
          <p:cNvPr id="7" name="群組 6"/>
          <p:cNvGrpSpPr/>
          <p:nvPr/>
        </p:nvGrpSpPr>
        <p:grpSpPr>
          <a:xfrm>
            <a:off x="9402923" y="481240"/>
            <a:ext cx="2548072" cy="832252"/>
            <a:chOff x="9402923" y="481240"/>
            <a:chExt cx="2548072" cy="832252"/>
          </a:xfrm>
        </p:grpSpPr>
        <p:sp>
          <p:nvSpPr>
            <p:cNvPr id="8" name="文本框 33"/>
            <p:cNvSpPr txBox="1"/>
            <p:nvPr/>
          </p:nvSpPr>
          <p:spPr>
            <a:xfrm>
              <a:off x="9402923" y="843264"/>
              <a:ext cx="2209800" cy="338554"/>
            </a:xfrm>
            <a:prstGeom prst="rect">
              <a:avLst/>
            </a:prstGeom>
            <a:noFill/>
          </p:spPr>
          <p:txBody>
            <a:bodyPr wrap="square" rtlCol="0">
              <a:spAutoFit/>
            </a:bodyPr>
            <a:lstStyle/>
            <a:p>
              <a:r>
                <a:rPr lang="zh-TW" altLang="en-US" sz="1600" dirty="0"/>
                <a:t>相關法令與</a:t>
              </a:r>
              <a:r>
                <a:rPr lang="zh-TW" altLang="en-US" sz="1600" dirty="0" smtClean="0"/>
                <a:t>政策</a:t>
              </a:r>
              <a:endParaRPr lang="zh-TW" altLang="zh-CN" sz="1600" dirty="0"/>
            </a:p>
          </p:txBody>
        </p:sp>
        <p:pic>
          <p:nvPicPr>
            <p:cNvPr id="9" name="图片 18"/>
            <p:cNvPicPr>
              <a:picLocks noChangeAspect="1"/>
            </p:cNvPicPr>
            <p:nvPr/>
          </p:nvPicPr>
          <p:blipFill>
            <a:blip r:embed="rId2"/>
            <a:stretch>
              <a:fillRect/>
            </a:stretch>
          </p:blipFill>
          <p:spPr>
            <a:xfrm>
              <a:off x="10920325" y="481240"/>
              <a:ext cx="1030670" cy="832252"/>
            </a:xfrm>
            <a:prstGeom prst="rect">
              <a:avLst/>
            </a:prstGeom>
            <a:noFill/>
            <a:ln w="9525">
              <a:noFill/>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圓角矩形 79"/>
          <p:cNvSpPr/>
          <p:nvPr/>
        </p:nvSpPr>
        <p:spPr>
          <a:xfrm>
            <a:off x="5869674" y="5790486"/>
            <a:ext cx="1311226" cy="8496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pPr algn="ctr"/>
            <a:r>
              <a:rPr lang="zh-TW" altLang="en-US" dirty="0" smtClean="0"/>
              <a:t>專案執行流程圖</a:t>
            </a:r>
            <a:endParaRPr lang="zh-TW" altLang="en-US" dirty="0"/>
          </a:p>
        </p:txBody>
      </p:sp>
      <p:pic>
        <p:nvPicPr>
          <p:cNvPr id="6146" name="Picture 2" descr="握手をしているビジネスマン・サラリーマンのイラスト"/>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 y="2864776"/>
            <a:ext cx="1596692" cy="159669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p:cNvCxnSpPr/>
          <p:nvPr/>
        </p:nvCxnSpPr>
        <p:spPr>
          <a:xfrm>
            <a:off x="1553952" y="3588776"/>
            <a:ext cx="4719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9" name="群組 8"/>
          <p:cNvGrpSpPr/>
          <p:nvPr/>
        </p:nvGrpSpPr>
        <p:grpSpPr>
          <a:xfrm>
            <a:off x="2109633" y="3164916"/>
            <a:ext cx="1060496" cy="847721"/>
            <a:chOff x="2900516" y="3232665"/>
            <a:chExt cx="1406013" cy="847721"/>
          </a:xfrm>
          <a:solidFill>
            <a:schemeClr val="accent5">
              <a:lumMod val="40000"/>
              <a:lumOff val="60000"/>
            </a:schemeClr>
          </a:solidFill>
        </p:grpSpPr>
        <p:sp>
          <p:nvSpPr>
            <p:cNvPr id="8" name="圓角矩形 7"/>
            <p:cNvSpPr/>
            <p:nvPr/>
          </p:nvSpPr>
          <p:spPr>
            <a:xfrm>
              <a:off x="2900516" y="3232665"/>
              <a:ext cx="1406013" cy="84772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936711" y="3471858"/>
              <a:ext cx="1344342" cy="338554"/>
            </a:xfrm>
            <a:prstGeom prst="rect">
              <a:avLst/>
            </a:prstGeom>
            <a:noFill/>
          </p:spPr>
          <p:txBody>
            <a:bodyPr wrap="square" rtlCol="0">
              <a:spAutoFit/>
            </a:bodyPr>
            <a:lstStyle/>
            <a:p>
              <a:pPr algn="ctr"/>
              <a:r>
                <a:rPr lang="zh-TW" altLang="en-US" sz="1600" b="1" dirty="0">
                  <a:latin typeface="微軟正黑體" panose="020B0604030504040204" charset="-120"/>
                  <a:ea typeface="微軟正黑體" panose="020B0604030504040204" charset="-120"/>
                </a:rPr>
                <a:t>開立發票</a:t>
              </a:r>
              <a:endParaRPr lang="zh-TW" altLang="en-US" sz="1600" b="1" dirty="0">
                <a:latin typeface="微軟正黑體" panose="020B0604030504040204" charset="-120"/>
                <a:ea typeface="微軟正黑體" panose="020B0604030504040204" charset="-120"/>
              </a:endParaRPr>
            </a:p>
          </p:txBody>
        </p:sp>
      </p:grpSp>
      <p:sp>
        <p:nvSpPr>
          <p:cNvPr id="10" name="文字方塊 9"/>
          <p:cNvSpPr txBox="1"/>
          <p:nvPr/>
        </p:nvSpPr>
        <p:spPr>
          <a:xfrm>
            <a:off x="140277" y="4545363"/>
            <a:ext cx="1314861" cy="369332"/>
          </a:xfrm>
          <a:prstGeom prst="rect">
            <a:avLst/>
          </a:prstGeom>
          <a:noFill/>
        </p:spPr>
        <p:txBody>
          <a:bodyPr wrap="square" rtlCol="0">
            <a:spAutoFit/>
          </a:bodyPr>
          <a:lstStyle/>
          <a:p>
            <a:pPr algn="ctr"/>
            <a:r>
              <a:rPr lang="zh-TW" altLang="en-US" dirty="0" smtClean="0"/>
              <a:t>交易完成</a:t>
            </a:r>
            <a:endParaRPr lang="zh-TW" altLang="en-US" dirty="0"/>
          </a:p>
        </p:txBody>
      </p:sp>
      <p:grpSp>
        <p:nvGrpSpPr>
          <p:cNvPr id="23" name="群組 22"/>
          <p:cNvGrpSpPr/>
          <p:nvPr/>
        </p:nvGrpSpPr>
        <p:grpSpPr>
          <a:xfrm>
            <a:off x="4018335" y="2682597"/>
            <a:ext cx="1096174" cy="849600"/>
            <a:chOff x="4659208" y="2165387"/>
            <a:chExt cx="1400511" cy="855406"/>
          </a:xfrm>
        </p:grpSpPr>
        <p:sp>
          <p:nvSpPr>
            <p:cNvPr id="24" name="圓角矩形 23"/>
            <p:cNvSpPr/>
            <p:nvPr/>
          </p:nvSpPr>
          <p:spPr>
            <a:xfrm>
              <a:off x="4659208" y="2165387"/>
              <a:ext cx="1297858" cy="855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4678369" y="2408529"/>
              <a:ext cx="1381350" cy="338554"/>
            </a:xfrm>
            <a:prstGeom prst="rect">
              <a:avLst/>
            </a:prstGeom>
            <a:noFill/>
          </p:spPr>
          <p:txBody>
            <a:bodyPr wrap="square" rtlCol="0">
              <a:spAutoFit/>
            </a:bodyPr>
            <a:lstStyle/>
            <a:p>
              <a:r>
                <a:rPr lang="zh-TW" altLang="en-US" sz="1600" b="1" dirty="0" smtClean="0">
                  <a:latin typeface="微軟正黑體" panose="020B0604030504040204" charset="-120"/>
                  <a:ea typeface="微軟正黑體" panose="020B0604030504040204" charset="-120"/>
                </a:rPr>
                <a:t>作廢發票</a:t>
              </a:r>
              <a:endParaRPr lang="zh-TW" altLang="en-US" sz="1600" b="1" dirty="0">
                <a:latin typeface="微軟正黑體" panose="020B0604030504040204" charset="-120"/>
                <a:ea typeface="微軟正黑體" panose="020B0604030504040204" charset="-120"/>
              </a:endParaRPr>
            </a:p>
          </p:txBody>
        </p:sp>
      </p:grpSp>
      <p:cxnSp>
        <p:nvCxnSpPr>
          <p:cNvPr id="31" name="直線接點 30"/>
          <p:cNvCxnSpPr/>
          <p:nvPr/>
        </p:nvCxnSpPr>
        <p:spPr>
          <a:xfrm>
            <a:off x="3256853" y="1970541"/>
            <a:ext cx="0" cy="388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3256853" y="1980589"/>
            <a:ext cx="7204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267773" y="3149560"/>
            <a:ext cx="7204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256853" y="5845700"/>
            <a:ext cx="7204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148" name="Picture 4" descr="数字・番号の丸型・白抜きイラスト文字 | かわいいフリー素材集 いらすとや"/>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375" b="96429" l="2667" r="97778"/>
                    </a14:imgEffect>
                  </a14:imgLayer>
                </a14:imgProps>
              </a:ext>
              <a:ext uri="{28A0092B-C50C-407E-A947-70E740481C1C}">
                <a14:useLocalDpi xmlns:a14="http://schemas.microsoft.com/office/drawing/2010/main" val="0"/>
              </a:ext>
            </a:extLst>
          </a:blip>
          <a:srcRect/>
          <a:stretch>
            <a:fillRect/>
          </a:stretch>
        </p:blipFill>
        <p:spPr bwMode="auto">
          <a:xfrm>
            <a:off x="1592013" y="3201567"/>
            <a:ext cx="368099" cy="36646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42"/>
          <p:cNvGrpSpPr/>
          <p:nvPr/>
        </p:nvGrpSpPr>
        <p:grpSpPr>
          <a:xfrm>
            <a:off x="4012280" y="1701345"/>
            <a:ext cx="1114661" cy="570944"/>
            <a:chOff x="5271275" y="1838544"/>
            <a:chExt cx="1257350" cy="573743"/>
          </a:xfrm>
        </p:grpSpPr>
        <p:sp>
          <p:nvSpPr>
            <p:cNvPr id="46" name="Shape 1725"/>
            <p:cNvSpPr/>
            <p:nvPr/>
          </p:nvSpPr>
          <p:spPr>
            <a:xfrm>
              <a:off x="5271275" y="1838544"/>
              <a:ext cx="1257350" cy="573743"/>
            </a:xfrm>
            <a:prstGeom prst="roundRect">
              <a:avLst>
                <a:gd name="adj" fmla="val 50000"/>
              </a:avLst>
            </a:prstGeom>
            <a:solidFill>
              <a:srgbClr val="F9F7B9"/>
            </a:solidFill>
            <a:ln w="12700">
              <a:solidFill>
                <a:schemeClr val="accent4">
                  <a:lumMod val="60000"/>
                  <a:lumOff val="40000"/>
                </a:schemeClr>
              </a:solidFill>
              <a:miter lim="400000"/>
            </a:ln>
          </p:spPr>
          <p:txBody>
            <a:bodyPr lIns="17447" tIns="17447" rIns="17447" bIns="17447" anchor="ctr"/>
            <a:lstStyle/>
            <a:p>
              <a:pPr>
                <a:lnSpc>
                  <a:spcPct val="120000"/>
                </a:lnSpc>
              </a:pPr>
              <a:endParaRPr dirty="0">
                <a:solidFill>
                  <a:srgbClr val="53585F"/>
                </a:solidFill>
                <a:latin typeface="微軟正黑體" panose="020B0604030504040204" charset="-120"/>
                <a:ea typeface="微軟正黑體" panose="020B0604030504040204" charset="-120"/>
                <a:sym typeface="Arial" panose="020B0604020202020204" pitchFamily="34" charset="0"/>
              </a:endParaRPr>
            </a:p>
          </p:txBody>
        </p:sp>
        <p:sp>
          <p:nvSpPr>
            <p:cNvPr id="47" name="Text Placeholder 3"/>
            <p:cNvSpPr txBox="1"/>
            <p:nvPr/>
          </p:nvSpPr>
          <p:spPr>
            <a:xfrm>
              <a:off x="5491441" y="1991083"/>
              <a:ext cx="776508" cy="268663"/>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TW" sz="1600" b="1" dirty="0" smtClean="0">
                  <a:latin typeface="微軟正黑體" panose="020B0604030504040204" charset="-120"/>
                  <a:ea typeface="微軟正黑體" panose="020B0604030504040204" charset="-120"/>
                  <a:sym typeface="Arial" panose="020B0604020202020204" pitchFamily="34" charset="0"/>
                </a:rPr>
                <a:t>XML</a:t>
              </a:r>
              <a:r>
                <a:rPr lang="zh-TW" altLang="en-US" sz="1600" b="1" dirty="0" smtClean="0">
                  <a:latin typeface="微軟正黑體" panose="020B0604030504040204" charset="-120"/>
                  <a:ea typeface="微軟正黑體" panose="020B0604030504040204" charset="-120"/>
                  <a:sym typeface="Arial" panose="020B0604020202020204" pitchFamily="34" charset="0"/>
                </a:rPr>
                <a:t>檔</a:t>
              </a:r>
              <a:endParaRPr lang="id-ID" altLang="zh-CN" sz="1600" b="1" dirty="0">
                <a:latin typeface="微軟正黑體" panose="020B0604030504040204" charset="-120"/>
                <a:ea typeface="微軟正黑體" panose="020B0604030504040204" charset="-120"/>
                <a:sym typeface="Arial" panose="020B0604020202020204" pitchFamily="34" charset="0"/>
              </a:endParaRPr>
            </a:p>
          </p:txBody>
        </p:sp>
      </p:grpSp>
      <p:pic>
        <p:nvPicPr>
          <p:cNvPr id="6150" name="Picture 6" descr="数字 3 イラスト文字"/>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6375" y="2733133"/>
            <a:ext cx="367200" cy="367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数字 4 イラスト文字"/>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8766" y="3862924"/>
            <a:ext cx="367200" cy="367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数字 5 イラスト文字"/>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6375" y="5442358"/>
            <a:ext cx="367200" cy="367200"/>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群組 47"/>
          <p:cNvGrpSpPr/>
          <p:nvPr/>
        </p:nvGrpSpPr>
        <p:grpSpPr>
          <a:xfrm>
            <a:off x="5085295" y="5198341"/>
            <a:ext cx="720418" cy="1076761"/>
            <a:chOff x="6636774" y="5168946"/>
            <a:chExt cx="720418" cy="1076761"/>
          </a:xfrm>
        </p:grpSpPr>
        <p:cxnSp>
          <p:nvCxnSpPr>
            <p:cNvPr id="39" name="直線接點 38"/>
            <p:cNvCxnSpPr/>
            <p:nvPr/>
          </p:nvCxnSpPr>
          <p:spPr>
            <a:xfrm>
              <a:off x="6636774" y="5168946"/>
              <a:ext cx="0" cy="1076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6636774" y="5183006"/>
              <a:ext cx="7204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6636774" y="6225827"/>
              <a:ext cx="7204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51" name="直線單箭頭接點 50"/>
          <p:cNvCxnSpPr/>
          <p:nvPr/>
        </p:nvCxnSpPr>
        <p:spPr>
          <a:xfrm>
            <a:off x="5157085" y="1986817"/>
            <a:ext cx="3852000" cy="25737"/>
          </a:xfrm>
          <a:prstGeom prst="straightConnector1">
            <a:avLst/>
          </a:prstGeom>
          <a:ln w="28575">
            <a:solidFill>
              <a:srgbClr val="EEB500"/>
            </a:solidFill>
            <a:tailEnd type="triangle"/>
          </a:ln>
        </p:spPr>
        <p:style>
          <a:lnRef idx="1">
            <a:schemeClr val="accent4"/>
          </a:lnRef>
          <a:fillRef idx="0">
            <a:schemeClr val="accent4"/>
          </a:fillRef>
          <a:effectRef idx="0">
            <a:schemeClr val="accent4"/>
          </a:effectRef>
          <a:fontRef idx="minor">
            <a:schemeClr val="tx1"/>
          </a:fontRef>
        </p:style>
      </p:cxnSp>
      <p:sp>
        <p:nvSpPr>
          <p:cNvPr id="63" name="矩形 62"/>
          <p:cNvSpPr/>
          <p:nvPr/>
        </p:nvSpPr>
        <p:spPr>
          <a:xfrm>
            <a:off x="9062783" y="1585512"/>
            <a:ext cx="784602" cy="502709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TW" b="1" spc="600" dirty="0" smtClean="0">
                <a:solidFill>
                  <a:schemeClr val="tx1"/>
                </a:solidFill>
                <a:latin typeface="微軟正黑體" panose="020B0604030504040204" charset="-120"/>
                <a:ea typeface="微軟正黑體" panose="020B0604030504040204" charset="-120"/>
              </a:rPr>
              <a:t>T</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en-US" altLang="zh-TW" b="1" spc="600" dirty="0" smtClean="0">
                <a:solidFill>
                  <a:schemeClr val="tx1"/>
                </a:solidFill>
                <a:latin typeface="微軟正黑體" panose="020B0604030504040204" charset="-120"/>
                <a:ea typeface="微軟正黑體" panose="020B0604030504040204" charset="-120"/>
              </a:rPr>
              <a:t>U</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en-US" altLang="zh-TW" b="1" spc="600" dirty="0" smtClean="0">
                <a:solidFill>
                  <a:schemeClr val="tx1"/>
                </a:solidFill>
                <a:latin typeface="微軟正黑體" panose="020B0604030504040204" charset="-120"/>
                <a:ea typeface="微軟正黑體" panose="020B0604030504040204" charset="-120"/>
              </a:rPr>
              <a:t>R</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en-US" altLang="zh-TW" b="1" spc="600" dirty="0" smtClean="0">
                <a:solidFill>
                  <a:schemeClr val="tx1"/>
                </a:solidFill>
                <a:latin typeface="微軟正黑體" panose="020B0604030504040204" charset="-120"/>
                <a:ea typeface="微軟正黑體" panose="020B0604030504040204" charset="-120"/>
              </a:rPr>
              <a:t>N</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en-US" altLang="zh-TW" b="1" spc="600" dirty="0" smtClean="0">
                <a:solidFill>
                  <a:schemeClr val="tx1"/>
                </a:solidFill>
                <a:latin typeface="微軟正黑體" panose="020B0604030504040204" charset="-120"/>
                <a:ea typeface="微軟正黑體" panose="020B0604030504040204" charset="-120"/>
              </a:rPr>
              <a:t>K</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en-US" altLang="zh-TW" b="1" spc="600" dirty="0" smtClean="0">
                <a:solidFill>
                  <a:schemeClr val="tx1"/>
                </a:solidFill>
                <a:latin typeface="微軟正黑體" panose="020B0604030504040204" charset="-120"/>
                <a:ea typeface="微軟正黑體" panose="020B0604030504040204" charset="-120"/>
              </a:rPr>
              <a:t>E</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en-US" altLang="zh-TW" b="1" spc="600" dirty="0" smtClean="0">
                <a:solidFill>
                  <a:schemeClr val="tx1"/>
                </a:solidFill>
                <a:latin typeface="微軟正黑體" panose="020B0604030504040204" charset="-120"/>
                <a:ea typeface="微軟正黑體" panose="020B0604030504040204" charset="-120"/>
              </a:rPr>
              <a:t>Y</a:t>
            </a:r>
            <a:endParaRPr lang="en-US" altLang="zh-TW" b="1" spc="600" dirty="0" smtClean="0">
              <a:solidFill>
                <a:schemeClr val="tx1"/>
              </a:solidFill>
              <a:latin typeface="微軟正黑體" panose="020B0604030504040204" charset="-120"/>
              <a:ea typeface="微軟正黑體" panose="020B0604030504040204" charset="-120"/>
            </a:endParaRPr>
          </a:p>
          <a:p>
            <a:pPr algn="ctr"/>
            <a:r>
              <a:rPr lang="zh-TW" altLang="en-US" b="1" spc="600" dirty="0" smtClean="0">
                <a:solidFill>
                  <a:schemeClr val="tx1"/>
                </a:solidFill>
                <a:latin typeface="微軟正黑體" panose="020B0604030504040204" charset="-120"/>
                <a:ea typeface="微軟正黑體" panose="020B0604030504040204" charset="-120"/>
              </a:rPr>
              <a:t>系統</a:t>
            </a:r>
            <a:endParaRPr lang="zh-TW" altLang="en-US" b="1" spc="600" dirty="0">
              <a:solidFill>
                <a:schemeClr val="tx1"/>
              </a:solidFill>
              <a:latin typeface="微軟正黑體" panose="020B0604030504040204" charset="-120"/>
              <a:ea typeface="微軟正黑體" panose="020B0604030504040204" charset="-120"/>
            </a:endParaRPr>
          </a:p>
        </p:txBody>
      </p:sp>
      <p:sp>
        <p:nvSpPr>
          <p:cNvPr id="76" name="圓角矩形 75"/>
          <p:cNvSpPr/>
          <p:nvPr/>
        </p:nvSpPr>
        <p:spPr>
          <a:xfrm>
            <a:off x="4012280" y="5323786"/>
            <a:ext cx="1015828" cy="8496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7" name="文字方塊 76"/>
          <p:cNvSpPr txBox="1"/>
          <p:nvPr/>
        </p:nvSpPr>
        <p:spPr>
          <a:xfrm>
            <a:off x="4027277" y="5565278"/>
            <a:ext cx="1081177" cy="338554"/>
          </a:xfrm>
          <a:prstGeom prst="rect">
            <a:avLst/>
          </a:prstGeom>
          <a:noFill/>
        </p:spPr>
        <p:txBody>
          <a:bodyPr wrap="square" rtlCol="0">
            <a:spAutoFit/>
          </a:bodyPr>
          <a:lstStyle/>
          <a:p>
            <a:r>
              <a:rPr lang="zh-TW" altLang="en-US" sz="1600" b="1" dirty="0" smtClean="0">
                <a:latin typeface="微軟正黑體" panose="020B0604030504040204" charset="-120"/>
                <a:ea typeface="微軟正黑體" panose="020B0604030504040204" charset="-120"/>
              </a:rPr>
              <a:t>折讓發票</a:t>
            </a:r>
            <a:endParaRPr lang="zh-TW" altLang="en-US" sz="1600" b="1" dirty="0">
              <a:latin typeface="微軟正黑體" panose="020B0604030504040204" charset="-120"/>
              <a:ea typeface="微軟正黑體" panose="020B0604030504040204" charset="-120"/>
            </a:endParaRPr>
          </a:p>
        </p:txBody>
      </p:sp>
      <p:sp>
        <p:nvSpPr>
          <p:cNvPr id="81" name="文字方塊 80"/>
          <p:cNvSpPr txBox="1"/>
          <p:nvPr/>
        </p:nvSpPr>
        <p:spPr>
          <a:xfrm>
            <a:off x="5783312" y="6060955"/>
            <a:ext cx="1483950" cy="338554"/>
          </a:xfrm>
          <a:prstGeom prst="rect">
            <a:avLst/>
          </a:prstGeom>
          <a:noFill/>
        </p:spPr>
        <p:txBody>
          <a:bodyPr wrap="square" rtlCol="0">
            <a:spAutoFit/>
          </a:bodyPr>
          <a:lstStyle/>
          <a:p>
            <a:r>
              <a:rPr lang="zh-TW" altLang="en-US" sz="1600" b="1" dirty="0" smtClean="0">
                <a:latin typeface="微軟正黑體" panose="020B0604030504040204" charset="-120"/>
                <a:ea typeface="微軟正黑體" panose="020B0604030504040204" charset="-120"/>
              </a:rPr>
              <a:t>作廢折讓發票</a:t>
            </a:r>
            <a:endParaRPr lang="zh-TW" altLang="en-US" sz="1600" b="1" dirty="0">
              <a:latin typeface="微軟正黑體" panose="020B0604030504040204" charset="-120"/>
              <a:ea typeface="微軟正黑體" panose="020B0604030504040204" charset="-120"/>
            </a:endParaRPr>
          </a:p>
        </p:txBody>
      </p:sp>
      <p:grpSp>
        <p:nvGrpSpPr>
          <p:cNvPr id="82" name="群組 81"/>
          <p:cNvGrpSpPr/>
          <p:nvPr/>
        </p:nvGrpSpPr>
        <p:grpSpPr>
          <a:xfrm>
            <a:off x="5803359" y="2865184"/>
            <a:ext cx="1114661" cy="570944"/>
            <a:chOff x="5271276" y="1576009"/>
            <a:chExt cx="1257350" cy="573743"/>
          </a:xfrm>
        </p:grpSpPr>
        <p:sp>
          <p:nvSpPr>
            <p:cNvPr id="83" name="Shape 1725"/>
            <p:cNvSpPr/>
            <p:nvPr/>
          </p:nvSpPr>
          <p:spPr>
            <a:xfrm>
              <a:off x="5271276" y="1576009"/>
              <a:ext cx="1257350" cy="573743"/>
            </a:xfrm>
            <a:prstGeom prst="roundRect">
              <a:avLst>
                <a:gd name="adj" fmla="val 50000"/>
              </a:avLst>
            </a:prstGeom>
            <a:solidFill>
              <a:srgbClr val="F9F7B9"/>
            </a:solidFill>
            <a:ln w="12700">
              <a:solidFill>
                <a:schemeClr val="accent4">
                  <a:lumMod val="60000"/>
                  <a:lumOff val="40000"/>
                </a:schemeClr>
              </a:solidFill>
              <a:miter lim="400000"/>
            </a:ln>
          </p:spPr>
          <p:txBody>
            <a:bodyPr lIns="17447" tIns="17447" rIns="17447" bIns="17447" anchor="ctr"/>
            <a:lstStyle/>
            <a:p>
              <a:pPr>
                <a:lnSpc>
                  <a:spcPct val="120000"/>
                </a:lnSpc>
              </a:pPr>
              <a:endParaRPr dirty="0">
                <a:solidFill>
                  <a:srgbClr val="53585F"/>
                </a:solidFill>
                <a:latin typeface="微軟正黑體" panose="020B0604030504040204" charset="-120"/>
                <a:ea typeface="微軟正黑體" panose="020B0604030504040204" charset="-120"/>
                <a:sym typeface="Arial" panose="020B0604020202020204" pitchFamily="34" charset="0"/>
              </a:endParaRPr>
            </a:p>
          </p:txBody>
        </p:sp>
        <p:sp>
          <p:nvSpPr>
            <p:cNvPr id="84" name="Text Placeholder 3"/>
            <p:cNvSpPr txBox="1"/>
            <p:nvPr/>
          </p:nvSpPr>
          <p:spPr>
            <a:xfrm>
              <a:off x="5491441" y="1728547"/>
              <a:ext cx="776508" cy="268663"/>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TW" sz="1600" b="1" dirty="0" smtClean="0">
                  <a:latin typeface="微軟正黑體" panose="020B0604030504040204" charset="-120"/>
                  <a:ea typeface="微軟正黑體" panose="020B0604030504040204" charset="-120"/>
                  <a:sym typeface="Arial" panose="020B0604020202020204" pitchFamily="34" charset="0"/>
                </a:rPr>
                <a:t>XML</a:t>
              </a:r>
              <a:r>
                <a:rPr lang="zh-TW" altLang="en-US" sz="1600" b="1" dirty="0" smtClean="0">
                  <a:latin typeface="微軟正黑體" panose="020B0604030504040204" charset="-120"/>
                  <a:ea typeface="微軟正黑體" panose="020B0604030504040204" charset="-120"/>
                  <a:sym typeface="Arial" panose="020B0604020202020204" pitchFamily="34" charset="0"/>
                </a:rPr>
                <a:t>檔</a:t>
              </a:r>
              <a:endParaRPr lang="id-ID" altLang="zh-CN" sz="1600" b="1" dirty="0">
                <a:latin typeface="微軟正黑體" panose="020B0604030504040204" charset="-120"/>
                <a:ea typeface="微軟正黑體" panose="020B0604030504040204" charset="-120"/>
                <a:sym typeface="Arial" panose="020B0604020202020204" pitchFamily="34" charset="0"/>
              </a:endParaRPr>
            </a:p>
          </p:txBody>
        </p:sp>
      </p:grpSp>
      <p:grpSp>
        <p:nvGrpSpPr>
          <p:cNvPr id="88" name="群組 87"/>
          <p:cNvGrpSpPr/>
          <p:nvPr/>
        </p:nvGrpSpPr>
        <p:grpSpPr>
          <a:xfrm>
            <a:off x="5832054" y="4983206"/>
            <a:ext cx="1114661" cy="570944"/>
            <a:chOff x="5271275" y="1576008"/>
            <a:chExt cx="1257350" cy="573743"/>
          </a:xfrm>
        </p:grpSpPr>
        <p:sp>
          <p:nvSpPr>
            <p:cNvPr id="89" name="Shape 1725"/>
            <p:cNvSpPr/>
            <p:nvPr/>
          </p:nvSpPr>
          <p:spPr>
            <a:xfrm>
              <a:off x="5271275" y="1576008"/>
              <a:ext cx="1257350" cy="573743"/>
            </a:xfrm>
            <a:prstGeom prst="roundRect">
              <a:avLst>
                <a:gd name="adj" fmla="val 50000"/>
              </a:avLst>
            </a:prstGeom>
            <a:solidFill>
              <a:srgbClr val="F9F7B9"/>
            </a:solidFill>
            <a:ln w="12700">
              <a:solidFill>
                <a:schemeClr val="accent4">
                  <a:lumMod val="60000"/>
                  <a:lumOff val="40000"/>
                </a:schemeClr>
              </a:solidFill>
              <a:miter lim="400000"/>
            </a:ln>
          </p:spPr>
          <p:txBody>
            <a:bodyPr lIns="17447" tIns="17447" rIns="17447" bIns="17447" anchor="ctr"/>
            <a:lstStyle/>
            <a:p>
              <a:pPr>
                <a:lnSpc>
                  <a:spcPct val="120000"/>
                </a:lnSpc>
              </a:pPr>
              <a:endParaRPr dirty="0">
                <a:solidFill>
                  <a:srgbClr val="53585F"/>
                </a:solidFill>
                <a:latin typeface="微軟正黑體" panose="020B0604030504040204" charset="-120"/>
                <a:ea typeface="微軟正黑體" panose="020B0604030504040204" charset="-120"/>
                <a:sym typeface="Arial" panose="020B0604020202020204" pitchFamily="34" charset="0"/>
              </a:endParaRPr>
            </a:p>
          </p:txBody>
        </p:sp>
        <p:sp>
          <p:nvSpPr>
            <p:cNvPr id="90" name="Text Placeholder 3"/>
            <p:cNvSpPr txBox="1"/>
            <p:nvPr/>
          </p:nvSpPr>
          <p:spPr>
            <a:xfrm>
              <a:off x="5491441" y="1728547"/>
              <a:ext cx="776508" cy="268663"/>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TW" sz="1600" b="1" dirty="0" smtClean="0">
                  <a:latin typeface="微軟正黑體" panose="020B0604030504040204" charset="-120"/>
                  <a:ea typeface="微軟正黑體" panose="020B0604030504040204" charset="-120"/>
                  <a:sym typeface="Arial" panose="020B0604020202020204" pitchFamily="34" charset="0"/>
                </a:rPr>
                <a:t>XML</a:t>
              </a:r>
              <a:r>
                <a:rPr lang="zh-TW" altLang="en-US" sz="1600" b="1" dirty="0" smtClean="0">
                  <a:latin typeface="微軟正黑體" panose="020B0604030504040204" charset="-120"/>
                  <a:ea typeface="微軟正黑體" panose="020B0604030504040204" charset="-120"/>
                  <a:sym typeface="Arial" panose="020B0604020202020204" pitchFamily="34" charset="0"/>
                </a:rPr>
                <a:t>檔</a:t>
              </a:r>
              <a:endParaRPr lang="id-ID" altLang="zh-CN" sz="1600" b="1" dirty="0">
                <a:latin typeface="微軟正黑體" panose="020B0604030504040204" charset="-120"/>
                <a:ea typeface="微軟正黑體" panose="020B0604030504040204" charset="-120"/>
                <a:sym typeface="Arial" panose="020B0604020202020204" pitchFamily="34" charset="0"/>
              </a:endParaRPr>
            </a:p>
          </p:txBody>
        </p:sp>
      </p:grpSp>
      <p:pic>
        <p:nvPicPr>
          <p:cNvPr id="6156" name="Picture 12" descr="数字 6 イラスト文字"/>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1904" y="5848086"/>
            <a:ext cx="367200" cy="367200"/>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直線單箭頭接點 97"/>
          <p:cNvCxnSpPr/>
          <p:nvPr/>
        </p:nvCxnSpPr>
        <p:spPr>
          <a:xfrm>
            <a:off x="3249372" y="4268327"/>
            <a:ext cx="7204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0" name="圓角矩形 99"/>
          <p:cNvSpPr/>
          <p:nvPr/>
        </p:nvSpPr>
        <p:spPr>
          <a:xfrm>
            <a:off x="4018335" y="3845099"/>
            <a:ext cx="1015828" cy="8496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p:cNvSpPr txBox="1"/>
          <p:nvPr/>
        </p:nvSpPr>
        <p:spPr>
          <a:xfrm>
            <a:off x="4033332" y="4086591"/>
            <a:ext cx="1081177" cy="338554"/>
          </a:xfrm>
          <a:prstGeom prst="rect">
            <a:avLst/>
          </a:prstGeom>
          <a:noFill/>
        </p:spPr>
        <p:txBody>
          <a:bodyPr wrap="square" rtlCol="0">
            <a:spAutoFit/>
          </a:bodyPr>
          <a:lstStyle/>
          <a:p>
            <a:r>
              <a:rPr lang="zh-TW" altLang="en-US" sz="1600" b="1" dirty="0" smtClean="0">
                <a:latin typeface="微軟正黑體" panose="020B0604030504040204" charset="-120"/>
                <a:ea typeface="微軟正黑體" panose="020B0604030504040204" charset="-120"/>
              </a:rPr>
              <a:t>註銷發票</a:t>
            </a:r>
            <a:endParaRPr lang="zh-TW" altLang="en-US" sz="1600" b="1" dirty="0">
              <a:latin typeface="微軟正黑體" panose="020B0604030504040204" charset="-120"/>
              <a:ea typeface="微軟正黑體" panose="020B0604030504040204" charset="-120"/>
            </a:endParaRPr>
          </a:p>
        </p:txBody>
      </p:sp>
      <p:cxnSp>
        <p:nvCxnSpPr>
          <p:cNvPr id="106" name="直線單箭頭接點 105"/>
          <p:cNvCxnSpPr>
            <a:endCxn id="110" idx="1"/>
          </p:cNvCxnSpPr>
          <p:nvPr/>
        </p:nvCxnSpPr>
        <p:spPr>
          <a:xfrm flipV="1">
            <a:off x="5042609" y="4268327"/>
            <a:ext cx="762996" cy="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0" name="Shape 1725"/>
          <p:cNvSpPr/>
          <p:nvPr/>
        </p:nvSpPr>
        <p:spPr>
          <a:xfrm>
            <a:off x="5805605" y="3982855"/>
            <a:ext cx="1114661" cy="570944"/>
          </a:xfrm>
          <a:prstGeom prst="roundRect">
            <a:avLst>
              <a:gd name="adj" fmla="val 50000"/>
            </a:avLst>
          </a:prstGeom>
          <a:solidFill>
            <a:srgbClr val="F9F7B9"/>
          </a:solidFill>
          <a:ln w="12700">
            <a:solidFill>
              <a:schemeClr val="accent4">
                <a:lumMod val="60000"/>
                <a:lumOff val="40000"/>
              </a:schemeClr>
            </a:solidFill>
            <a:miter lim="400000"/>
          </a:ln>
        </p:spPr>
        <p:txBody>
          <a:bodyPr lIns="17447" tIns="17447" rIns="17447" bIns="17447" anchor="ctr"/>
          <a:lstStyle/>
          <a:p>
            <a:pPr>
              <a:lnSpc>
                <a:spcPct val="120000"/>
              </a:lnSpc>
            </a:pPr>
            <a:endParaRPr dirty="0">
              <a:solidFill>
                <a:srgbClr val="53585F"/>
              </a:solidFill>
              <a:latin typeface="微軟正黑體" panose="020B0604030504040204" charset="-120"/>
              <a:ea typeface="微軟正黑體" panose="020B0604030504040204" charset="-120"/>
              <a:sym typeface="Arial" panose="020B0604020202020204" pitchFamily="34" charset="0"/>
            </a:endParaRPr>
          </a:p>
        </p:txBody>
      </p:sp>
      <p:sp>
        <p:nvSpPr>
          <p:cNvPr id="111" name="Text Placeholder 3"/>
          <p:cNvSpPr txBox="1"/>
          <p:nvPr/>
        </p:nvSpPr>
        <p:spPr>
          <a:xfrm>
            <a:off x="6000786" y="4134650"/>
            <a:ext cx="688387" cy="267352"/>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TW" sz="1600" b="1" dirty="0" smtClean="0">
                <a:latin typeface="微軟正黑體" panose="020B0604030504040204" charset="-120"/>
                <a:ea typeface="微軟正黑體" panose="020B0604030504040204" charset="-120"/>
                <a:sym typeface="Arial" panose="020B0604020202020204" pitchFamily="34" charset="0"/>
              </a:rPr>
              <a:t>XML</a:t>
            </a:r>
            <a:r>
              <a:rPr lang="zh-TW" altLang="en-US" sz="1600" b="1" dirty="0" smtClean="0">
                <a:latin typeface="微軟正黑體" panose="020B0604030504040204" charset="-120"/>
                <a:ea typeface="微軟正黑體" panose="020B0604030504040204" charset="-120"/>
                <a:sym typeface="Arial" panose="020B0604020202020204" pitchFamily="34" charset="0"/>
              </a:rPr>
              <a:t>檔</a:t>
            </a:r>
            <a:endParaRPr lang="id-ID" altLang="zh-CN" sz="1600" b="1" dirty="0">
              <a:latin typeface="微軟正黑體" panose="020B0604030504040204" charset="-120"/>
              <a:ea typeface="微軟正黑體" panose="020B0604030504040204" charset="-120"/>
              <a:sym typeface="Arial" panose="020B0604020202020204" pitchFamily="34" charset="0"/>
            </a:endParaRPr>
          </a:p>
        </p:txBody>
      </p:sp>
      <p:cxnSp>
        <p:nvCxnSpPr>
          <p:cNvPr id="116" name="直線單箭頭接點 115"/>
          <p:cNvCxnSpPr/>
          <p:nvPr/>
        </p:nvCxnSpPr>
        <p:spPr>
          <a:xfrm flipV="1">
            <a:off x="5032648" y="3135490"/>
            <a:ext cx="762996" cy="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flipV="1">
            <a:off x="9881069" y="3725841"/>
            <a:ext cx="762996" cy="963"/>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6953896" y="4268329"/>
            <a:ext cx="2055539" cy="1"/>
          </a:xfrm>
          <a:prstGeom prst="straightConnector1">
            <a:avLst/>
          </a:prstGeom>
          <a:ln w="28575">
            <a:solidFill>
              <a:srgbClr val="EEB500"/>
            </a:solidFill>
            <a:tailEnd type="triangle"/>
          </a:ln>
        </p:spPr>
        <p:style>
          <a:lnRef idx="1">
            <a:schemeClr val="accent4"/>
          </a:lnRef>
          <a:fillRef idx="0">
            <a:schemeClr val="accent4"/>
          </a:fillRef>
          <a:effectRef idx="0">
            <a:schemeClr val="accent4"/>
          </a:effectRef>
          <a:fontRef idx="minor">
            <a:schemeClr val="tx1"/>
          </a:fontRef>
        </p:style>
      </p:cxnSp>
      <p:cxnSp>
        <p:nvCxnSpPr>
          <p:cNvPr id="123" name="直線單箭頭接點 122"/>
          <p:cNvCxnSpPr/>
          <p:nvPr/>
        </p:nvCxnSpPr>
        <p:spPr>
          <a:xfrm flipV="1">
            <a:off x="8511020" y="6156314"/>
            <a:ext cx="504000" cy="1"/>
          </a:xfrm>
          <a:prstGeom prst="straightConnector1">
            <a:avLst/>
          </a:prstGeom>
          <a:ln w="28575">
            <a:solidFill>
              <a:srgbClr val="EEB500"/>
            </a:solidFill>
            <a:tailEnd type="triangle"/>
          </a:ln>
        </p:spPr>
        <p:style>
          <a:lnRef idx="1">
            <a:schemeClr val="accent2"/>
          </a:lnRef>
          <a:fillRef idx="0">
            <a:schemeClr val="accent2"/>
          </a:fillRef>
          <a:effectRef idx="0">
            <a:schemeClr val="accent2"/>
          </a:effectRef>
          <a:fontRef idx="minor">
            <a:schemeClr val="tx1"/>
          </a:fontRef>
        </p:style>
      </p:cxnSp>
      <p:cxnSp>
        <p:nvCxnSpPr>
          <p:cNvPr id="126" name="直線單箭頭接點 125"/>
          <p:cNvCxnSpPr/>
          <p:nvPr/>
        </p:nvCxnSpPr>
        <p:spPr>
          <a:xfrm flipV="1">
            <a:off x="6966360" y="5272754"/>
            <a:ext cx="2055539" cy="1"/>
          </a:xfrm>
          <a:prstGeom prst="straightConnector1">
            <a:avLst/>
          </a:prstGeom>
          <a:ln w="28575">
            <a:solidFill>
              <a:srgbClr val="EEB500"/>
            </a:solidFill>
            <a:tailEnd type="triangle"/>
          </a:ln>
        </p:spPr>
        <p:style>
          <a:lnRef idx="1">
            <a:schemeClr val="accent4"/>
          </a:lnRef>
          <a:fillRef idx="0">
            <a:schemeClr val="accent4"/>
          </a:fillRef>
          <a:effectRef idx="0">
            <a:schemeClr val="accent4"/>
          </a:effectRef>
          <a:fontRef idx="minor">
            <a:schemeClr val="tx1"/>
          </a:fontRef>
        </p:style>
      </p:cxnSp>
      <p:cxnSp>
        <p:nvCxnSpPr>
          <p:cNvPr id="127" name="直線單箭頭接點 126"/>
          <p:cNvCxnSpPr/>
          <p:nvPr/>
        </p:nvCxnSpPr>
        <p:spPr>
          <a:xfrm flipV="1">
            <a:off x="6932953" y="3107397"/>
            <a:ext cx="2055539" cy="1"/>
          </a:xfrm>
          <a:prstGeom prst="straightConnector1">
            <a:avLst/>
          </a:prstGeom>
          <a:ln w="28575">
            <a:solidFill>
              <a:srgbClr val="EEB500"/>
            </a:solidFill>
            <a:tailEnd type="triangle"/>
          </a:ln>
        </p:spPr>
        <p:style>
          <a:lnRef idx="1">
            <a:schemeClr val="accent4"/>
          </a:lnRef>
          <a:fillRef idx="0">
            <a:schemeClr val="accent4"/>
          </a:fillRef>
          <a:effectRef idx="0">
            <a:schemeClr val="accent4"/>
          </a:effectRef>
          <a:fontRef idx="minor">
            <a:schemeClr val="tx1"/>
          </a:fontRef>
        </p:style>
      </p:cxnSp>
      <p:pic>
        <p:nvPicPr>
          <p:cNvPr id="6158" name="Picture 14" descr="快速上手-雲端發票小學堂-電子發票整合服務平台"/>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57603" y="3091733"/>
            <a:ext cx="1142777" cy="114277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33" name="文字方塊 132"/>
          <p:cNvSpPr txBox="1"/>
          <p:nvPr/>
        </p:nvSpPr>
        <p:spPr>
          <a:xfrm>
            <a:off x="10675041" y="4400568"/>
            <a:ext cx="1314861" cy="369332"/>
          </a:xfrm>
          <a:prstGeom prst="rect">
            <a:avLst/>
          </a:prstGeom>
          <a:noFill/>
        </p:spPr>
        <p:txBody>
          <a:bodyPr wrap="square" rtlCol="0">
            <a:spAutoFit/>
          </a:bodyPr>
          <a:lstStyle/>
          <a:p>
            <a:pPr algn="ctr"/>
            <a:r>
              <a:rPr lang="zh-TW" altLang="en-US" dirty="0" smtClean="0"/>
              <a:t>財政部</a:t>
            </a:r>
            <a:endParaRPr lang="zh-TW" altLang="en-US" dirty="0"/>
          </a:p>
        </p:txBody>
      </p:sp>
      <p:grpSp>
        <p:nvGrpSpPr>
          <p:cNvPr id="85" name="群組 84"/>
          <p:cNvGrpSpPr/>
          <p:nvPr/>
        </p:nvGrpSpPr>
        <p:grpSpPr>
          <a:xfrm>
            <a:off x="7537730" y="5911033"/>
            <a:ext cx="1114661" cy="570944"/>
            <a:chOff x="5271275" y="1576008"/>
            <a:chExt cx="1257350" cy="573743"/>
          </a:xfrm>
        </p:grpSpPr>
        <p:sp>
          <p:nvSpPr>
            <p:cNvPr id="86" name="Shape 1725"/>
            <p:cNvSpPr/>
            <p:nvPr/>
          </p:nvSpPr>
          <p:spPr>
            <a:xfrm>
              <a:off x="5271275" y="1576008"/>
              <a:ext cx="1257350" cy="573743"/>
            </a:xfrm>
            <a:prstGeom prst="roundRect">
              <a:avLst>
                <a:gd name="adj" fmla="val 50000"/>
              </a:avLst>
            </a:prstGeom>
            <a:solidFill>
              <a:srgbClr val="F9F7B9"/>
            </a:solidFill>
            <a:ln w="12700">
              <a:solidFill>
                <a:schemeClr val="accent4">
                  <a:lumMod val="60000"/>
                  <a:lumOff val="40000"/>
                </a:schemeClr>
              </a:solidFill>
              <a:miter lim="400000"/>
            </a:ln>
          </p:spPr>
          <p:txBody>
            <a:bodyPr lIns="17447" tIns="17447" rIns="17447" bIns="17447" anchor="ctr"/>
            <a:lstStyle/>
            <a:p>
              <a:pPr>
                <a:lnSpc>
                  <a:spcPct val="120000"/>
                </a:lnSpc>
              </a:pPr>
              <a:endParaRPr dirty="0">
                <a:solidFill>
                  <a:srgbClr val="53585F"/>
                </a:solidFill>
                <a:latin typeface="微軟正黑體" panose="020B0604030504040204" charset="-120"/>
                <a:ea typeface="微軟正黑體" panose="020B0604030504040204" charset="-120"/>
                <a:sym typeface="Arial" panose="020B0604020202020204" pitchFamily="34" charset="0"/>
              </a:endParaRPr>
            </a:p>
          </p:txBody>
        </p:sp>
        <p:sp>
          <p:nvSpPr>
            <p:cNvPr id="87" name="Text Placeholder 3"/>
            <p:cNvSpPr txBox="1"/>
            <p:nvPr/>
          </p:nvSpPr>
          <p:spPr>
            <a:xfrm>
              <a:off x="5491441" y="1728547"/>
              <a:ext cx="776508" cy="268663"/>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TW" sz="1600" b="1" dirty="0" smtClean="0">
                  <a:latin typeface="微軟正黑體" panose="020B0604030504040204" charset="-120"/>
                  <a:ea typeface="微軟正黑體" panose="020B0604030504040204" charset="-120"/>
                  <a:sym typeface="Arial" panose="020B0604020202020204" pitchFamily="34" charset="0"/>
                </a:rPr>
                <a:t>XML</a:t>
              </a:r>
              <a:r>
                <a:rPr lang="zh-TW" altLang="en-US" sz="1600" b="1" dirty="0" smtClean="0">
                  <a:latin typeface="微軟正黑體" panose="020B0604030504040204" charset="-120"/>
                  <a:ea typeface="微軟正黑體" panose="020B0604030504040204" charset="-120"/>
                  <a:sym typeface="Arial" panose="020B0604020202020204" pitchFamily="34" charset="0"/>
                </a:rPr>
                <a:t>檔</a:t>
              </a:r>
              <a:endParaRPr lang="id-ID" altLang="zh-CN" sz="1600" b="1" dirty="0">
                <a:latin typeface="微軟正黑體" panose="020B0604030504040204" charset="-120"/>
                <a:ea typeface="微軟正黑體" panose="020B0604030504040204" charset="-120"/>
                <a:sym typeface="Arial" panose="020B0604020202020204" pitchFamily="34" charset="0"/>
              </a:endParaRPr>
            </a:p>
          </p:txBody>
        </p:sp>
      </p:grpSp>
      <p:cxnSp>
        <p:nvCxnSpPr>
          <p:cNvPr id="64" name="直線單箭頭接點 63"/>
          <p:cNvCxnSpPr/>
          <p:nvPr/>
        </p:nvCxnSpPr>
        <p:spPr>
          <a:xfrm>
            <a:off x="7191237" y="621914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36" name="群組 135"/>
          <p:cNvGrpSpPr/>
          <p:nvPr/>
        </p:nvGrpSpPr>
        <p:grpSpPr>
          <a:xfrm>
            <a:off x="9605741" y="456364"/>
            <a:ext cx="2335422" cy="832252"/>
            <a:chOff x="9615573" y="481240"/>
            <a:chExt cx="2335422" cy="832252"/>
          </a:xfrm>
        </p:grpSpPr>
        <p:sp>
          <p:nvSpPr>
            <p:cNvPr id="137" name="文本框 33"/>
            <p:cNvSpPr txBox="1"/>
            <p:nvPr/>
          </p:nvSpPr>
          <p:spPr>
            <a:xfrm>
              <a:off x="9615573" y="868960"/>
              <a:ext cx="2209800" cy="338554"/>
            </a:xfrm>
            <a:prstGeom prst="rect">
              <a:avLst/>
            </a:prstGeom>
            <a:noFill/>
          </p:spPr>
          <p:txBody>
            <a:bodyPr wrap="square" rtlCol="0">
              <a:spAutoFit/>
            </a:bodyPr>
            <a:lstStyle/>
            <a:p>
              <a:r>
                <a:rPr lang="zh-TW" altLang="en-US" sz="1600" dirty="0"/>
                <a:t>專案管理能力</a:t>
              </a:r>
              <a:endParaRPr lang="zh-TW" altLang="zh-CN" sz="1600" dirty="0"/>
            </a:p>
          </p:txBody>
        </p:sp>
        <p:pic>
          <p:nvPicPr>
            <p:cNvPr id="138" name="图片 18"/>
            <p:cNvPicPr>
              <a:picLocks noChangeAspect="1"/>
            </p:cNvPicPr>
            <p:nvPr/>
          </p:nvPicPr>
          <p:blipFill>
            <a:blip r:embed="rId9"/>
            <a:stretch>
              <a:fillRect/>
            </a:stretch>
          </p:blipFill>
          <p:spPr>
            <a:xfrm>
              <a:off x="10920325" y="481240"/>
              <a:ext cx="1030670" cy="832252"/>
            </a:xfrm>
            <a:prstGeom prst="rect">
              <a:avLst/>
            </a:prstGeom>
            <a:noFill/>
            <a:ln w="9525">
              <a:noFill/>
            </a:ln>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群組 16"/>
          <p:cNvGrpSpPr/>
          <p:nvPr/>
        </p:nvGrpSpPr>
        <p:grpSpPr>
          <a:xfrm>
            <a:off x="539660" y="1425298"/>
            <a:ext cx="1404188" cy="1903243"/>
            <a:chOff x="4350327" y="2655459"/>
            <a:chExt cx="1404188" cy="1903243"/>
          </a:xfrm>
        </p:grpSpPr>
        <p:sp>
          <p:nvSpPr>
            <p:cNvPr id="18" name="i$liḋe-Oval 7"/>
            <p:cNvSpPr/>
            <p:nvPr/>
          </p:nvSpPr>
          <p:spPr>
            <a:xfrm>
              <a:off x="4578029" y="4151021"/>
              <a:ext cx="948783" cy="40768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icrosoft YaHei" panose="020B0503020204020204" charset="-122"/>
                <a:ea typeface="Microsoft YaHei" panose="020B0503020204020204" charset="-122"/>
                <a:cs typeface="+mn-ea"/>
                <a:sym typeface="+mn-lt"/>
              </a:endParaRPr>
            </a:p>
          </p:txBody>
        </p:sp>
        <p:sp>
          <p:nvSpPr>
            <p:cNvPr id="19" name="i$liḋe-Teardrop 4"/>
            <p:cNvSpPr/>
            <p:nvPr/>
          </p:nvSpPr>
          <p:spPr>
            <a:xfrm rot="8100000">
              <a:off x="4350327" y="2655459"/>
              <a:ext cx="1404188" cy="1404188"/>
            </a:xfrm>
            <a:prstGeom prst="teardrop">
              <a:avLst/>
            </a:prstGeom>
            <a:solidFill>
              <a:srgbClr val="586C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icrosoft YaHei" panose="020B0503020204020204" charset="-122"/>
                <a:ea typeface="Microsoft YaHei" panose="020B0503020204020204" charset="-122"/>
                <a:cs typeface="+mn-ea"/>
                <a:sym typeface="+mn-lt"/>
              </a:endParaRPr>
            </a:p>
          </p:txBody>
        </p:sp>
      </p:grpSp>
      <p:sp>
        <p:nvSpPr>
          <p:cNvPr id="23" name="矩形 22"/>
          <p:cNvSpPr/>
          <p:nvPr/>
        </p:nvSpPr>
        <p:spPr>
          <a:xfrm>
            <a:off x="202247" y="3249511"/>
            <a:ext cx="2393315" cy="1168400"/>
          </a:xfrm>
          <a:prstGeom prst="rect">
            <a:avLst/>
          </a:prstGeom>
        </p:spPr>
        <p:txBody>
          <a:bodyPr wrap="square">
            <a:spAutoFit/>
          </a:bodyPr>
          <a:lstStyle/>
          <a:p>
            <a:pPr algn="ctr">
              <a:lnSpc>
                <a:spcPct val="150000"/>
              </a:lnSpc>
            </a:pPr>
            <a:r>
              <a:rPr lang="zh-TW" altLang="en-US" sz="2000" b="1" dirty="0">
                <a:latin typeface="Microsoft YaHei UI" panose="020B0503020204020204" charset="-122"/>
                <a:ea typeface="Microsoft YaHei UI" panose="020B0503020204020204" charset="-122"/>
              </a:rPr>
              <a:t>在行動中</a:t>
            </a:r>
            <a:r>
              <a:rPr lang="zh-TW" altLang="en-US" sz="2000" b="1" dirty="0" smtClean="0">
                <a:latin typeface="Microsoft YaHei UI" panose="020B0503020204020204" charset="-122"/>
                <a:ea typeface="Microsoft YaHei UI" panose="020B0503020204020204" charset="-122"/>
              </a:rPr>
              <a:t>扮演角色</a:t>
            </a:r>
            <a:endParaRPr lang="zh-TW" altLang="en-US" sz="2000" b="1" dirty="0">
              <a:latin typeface="Microsoft YaHei UI" panose="020B0503020204020204" charset="-122"/>
              <a:ea typeface="Microsoft YaHei UI" panose="020B0503020204020204" charset="-122"/>
            </a:endParaRPr>
          </a:p>
          <a:p>
            <a:pPr marL="742950" lvl="1" indent="-285750">
              <a:buFont typeface="Wingdings" panose="05000000000000000000" pitchFamily="2" charset="2"/>
              <a:buChar char="ü"/>
              <a:defRPr/>
            </a:pPr>
            <a:r>
              <a:rPr kumimoji="1" lang="zh-TW" altLang="zh-CN" sz="2000" b="1" dirty="0">
                <a:solidFill>
                  <a:schemeClr val="tx1"/>
                </a:solidFill>
                <a:latin typeface="Microsoft YaHei UI" panose="020B0503020204020204" charset="-122"/>
                <a:ea typeface="Microsoft YaHei UI" panose="020B0503020204020204" charset="-122"/>
                <a:sym typeface="+mn-ea"/>
              </a:rPr>
              <a:t>協作</a:t>
            </a:r>
            <a:r>
              <a:rPr kumimoji="1" lang="zh-CN" altLang="en-US" sz="2000" b="1" dirty="0">
                <a:solidFill>
                  <a:schemeClr val="tx1"/>
                </a:solidFill>
                <a:latin typeface="Microsoft YaHei UI" panose="020B0503020204020204" charset="-122"/>
                <a:ea typeface="Microsoft YaHei UI" panose="020B0503020204020204" charset="-122"/>
                <a:sym typeface="+mn-ea"/>
              </a:rPr>
              <a:t>者</a:t>
            </a:r>
            <a:endParaRPr kumimoji="1" lang="en-US" altLang="zh-TW" sz="2000" b="1" dirty="0">
              <a:solidFill>
                <a:schemeClr val="tx1"/>
              </a:solidFill>
              <a:latin typeface="Microsoft YaHei UI" panose="020B0503020204020204" charset="-122"/>
              <a:ea typeface="Microsoft YaHei UI" panose="020B0503020204020204" charset="-122"/>
              <a:sym typeface="+mn-ea"/>
            </a:endParaRPr>
          </a:p>
          <a:p>
            <a:pPr marL="742950" lvl="1" indent="-285750">
              <a:buFont typeface="Wingdings" panose="05000000000000000000" pitchFamily="2" charset="2"/>
              <a:buChar char="ü"/>
              <a:defRPr/>
            </a:pPr>
            <a:r>
              <a:rPr kumimoji="1" lang="zh-TW" altLang="en-US" sz="2000" b="1" dirty="0" smtClean="0">
                <a:solidFill>
                  <a:schemeClr val="tx1"/>
                </a:solidFill>
                <a:latin typeface="Microsoft YaHei UI" panose="020B0503020204020204" charset="-122"/>
                <a:ea typeface="Microsoft YaHei UI" panose="020B0503020204020204" charset="-122"/>
                <a:sym typeface="+mn-ea"/>
              </a:rPr>
              <a:t>執行者</a:t>
            </a:r>
            <a:endParaRPr kumimoji="1" lang="zh-TW" altLang="en-US" sz="2000" b="1" dirty="0">
              <a:solidFill>
                <a:schemeClr val="tx1"/>
              </a:solidFill>
              <a:latin typeface="Microsoft YaHei UI" panose="020B0503020204020204" charset="-122"/>
              <a:ea typeface="Microsoft YaHei UI" panose="020B0503020204020204" charset="-122"/>
            </a:endParaRPr>
          </a:p>
        </p:txBody>
      </p:sp>
      <p:grpSp>
        <p:nvGrpSpPr>
          <p:cNvPr id="13" name="群組 1"/>
          <p:cNvGrpSpPr/>
          <p:nvPr/>
        </p:nvGrpSpPr>
        <p:grpSpPr>
          <a:xfrm>
            <a:off x="895822" y="1789298"/>
            <a:ext cx="729263" cy="700093"/>
            <a:chOff x="1405783" y="2568999"/>
            <a:chExt cx="729263" cy="700093"/>
          </a:xfrm>
        </p:grpSpPr>
        <p:sp>
          <p:nvSpPr>
            <p:cNvPr id="16" name="Oval 131"/>
            <p:cNvSpPr>
              <a:spLocks noChangeArrowheads="1"/>
            </p:cNvSpPr>
            <p:nvPr/>
          </p:nvSpPr>
          <p:spPr bwMode="auto">
            <a:xfrm>
              <a:off x="1606330" y="2568999"/>
              <a:ext cx="328168" cy="331784"/>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solidFill>
                  <a:srgbClr val="000000"/>
                </a:solidFill>
                <a:latin typeface="Microsoft YaHei" panose="020B0503020204020204" charset="-122"/>
                <a:ea typeface="Microsoft YaHei" panose="020B0503020204020204" charset="-122"/>
                <a:cs typeface="+mn-ea"/>
                <a:sym typeface="+mn-lt"/>
              </a:endParaRPr>
            </a:p>
          </p:txBody>
        </p:sp>
        <p:sp>
          <p:nvSpPr>
            <p:cNvPr id="25" name="Freeform 134"/>
            <p:cNvSpPr>
              <a:spLocks noChangeArrowheads="1"/>
            </p:cNvSpPr>
            <p:nvPr/>
          </p:nvSpPr>
          <p:spPr bwMode="auto">
            <a:xfrm>
              <a:off x="1405783" y="2952528"/>
              <a:ext cx="729263" cy="316564"/>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dirty="0">
                <a:latin typeface="Microsoft YaHei" panose="020B0503020204020204" charset="-122"/>
                <a:ea typeface="Microsoft YaHei" panose="020B0503020204020204" charset="-122"/>
                <a:cs typeface="+mn-ea"/>
                <a:sym typeface="+mn-lt"/>
              </a:endParaRPr>
            </a:p>
          </p:txBody>
        </p:sp>
      </p:grpSp>
      <p:grpSp>
        <p:nvGrpSpPr>
          <p:cNvPr id="21" name="组合 20"/>
          <p:cNvGrpSpPr/>
          <p:nvPr>
            <p:custDataLst>
              <p:tags r:id="rId1"/>
            </p:custDataLst>
          </p:nvPr>
        </p:nvGrpSpPr>
        <p:grpSpPr>
          <a:xfrm>
            <a:off x="2156725" y="1766923"/>
            <a:ext cx="8305703" cy="2740308"/>
            <a:chOff x="3104734" y="2631882"/>
            <a:chExt cx="6681396" cy="2204399"/>
          </a:xfrm>
        </p:grpSpPr>
        <p:cxnSp>
          <p:nvCxnSpPr>
            <p:cNvPr id="22" name="直接连接符 62"/>
            <p:cNvCxnSpPr>
              <a:endCxn id="24" idx="0"/>
            </p:cNvCxnSpPr>
            <p:nvPr>
              <p:custDataLst>
                <p:tags r:id="rId2"/>
              </p:custDataLst>
            </p:nvPr>
          </p:nvCxnSpPr>
          <p:spPr>
            <a:xfrm>
              <a:off x="3104734" y="2631882"/>
              <a:ext cx="4492049" cy="0"/>
            </a:xfrm>
            <a:prstGeom prst="line">
              <a:avLst/>
            </a:prstGeom>
            <a:ln w="25400">
              <a:solidFill>
                <a:srgbClr val="828979"/>
              </a:solidFill>
              <a:headEnd type="oval" w="lg" len="lg"/>
            </a:ln>
          </p:spPr>
          <p:style>
            <a:lnRef idx="1">
              <a:srgbClr val="2196F3"/>
            </a:lnRef>
            <a:fillRef idx="0">
              <a:srgbClr val="2196F3"/>
            </a:fillRef>
            <a:effectRef idx="0">
              <a:srgbClr val="2196F3"/>
            </a:effectRef>
            <a:fontRef idx="minor">
              <a:srgbClr val="222222"/>
            </a:fontRef>
          </p:style>
        </p:cxnSp>
        <p:sp>
          <p:nvSpPr>
            <p:cNvPr id="24" name="弧形 63"/>
            <p:cNvSpPr/>
            <p:nvPr>
              <p:custDataLst>
                <p:tags r:id="rId3"/>
              </p:custDataLst>
            </p:nvPr>
          </p:nvSpPr>
          <p:spPr>
            <a:xfrm>
              <a:off x="7056783" y="2631882"/>
              <a:ext cx="1080000" cy="1080000"/>
            </a:xfrm>
            <a:prstGeom prst="arc">
              <a:avLst>
                <a:gd name="adj1" fmla="val 16200000"/>
                <a:gd name="adj2" fmla="val 5395811"/>
              </a:avLst>
            </a:prstGeom>
            <a:ln w="25400">
              <a:solidFill>
                <a:srgbClr val="828979"/>
              </a:solidFill>
            </a:ln>
          </p:spPr>
          <p:style>
            <a:lnRef idx="1">
              <a:srgbClr val="2196F3"/>
            </a:lnRef>
            <a:fillRef idx="0">
              <a:srgbClr val="2196F3"/>
            </a:fillRef>
            <a:effectRef idx="0">
              <a:srgbClr val="2196F3"/>
            </a:effectRef>
            <a:fontRef idx="minor">
              <a:srgbClr val="222222"/>
            </a:fontRef>
          </p:style>
          <p:txBody>
            <a:bodyPr rtlCol="0" anchor="ctr">
              <a:normAutofit/>
            </a:bodyPr>
            <a:lstStyle/>
            <a:p>
              <a:pPr algn="ctr">
                <a:lnSpc>
                  <a:spcPct val="120000"/>
                </a:lnSpc>
                <a:defRPr/>
              </a:pPr>
              <a:endParaRPr lang="zh-CN" altLang="en-US">
                <a:solidFill>
                  <a:prstClr val="black"/>
                </a:solidFill>
                <a:latin typeface="Microsoft YaHei" panose="020B0503020204020204" charset="-122"/>
                <a:ea typeface="Microsoft YaHei" panose="020B0503020204020204" charset="-122"/>
              </a:endParaRPr>
            </a:p>
          </p:txBody>
        </p:sp>
        <p:cxnSp>
          <p:nvCxnSpPr>
            <p:cNvPr id="43" name="直接连接符 64"/>
            <p:cNvCxnSpPr/>
            <p:nvPr>
              <p:custDataLst>
                <p:tags r:id="rId4"/>
              </p:custDataLst>
            </p:nvPr>
          </p:nvCxnSpPr>
          <p:spPr>
            <a:xfrm flipH="1">
              <a:off x="4381169" y="3711882"/>
              <a:ext cx="3215615" cy="0"/>
            </a:xfrm>
            <a:prstGeom prst="line">
              <a:avLst/>
            </a:prstGeom>
            <a:ln w="25400">
              <a:solidFill>
                <a:srgbClr val="828979"/>
              </a:solidFill>
            </a:ln>
          </p:spPr>
          <p:style>
            <a:lnRef idx="1">
              <a:srgbClr val="2196F3"/>
            </a:lnRef>
            <a:fillRef idx="0">
              <a:srgbClr val="2196F3"/>
            </a:fillRef>
            <a:effectRef idx="0">
              <a:srgbClr val="2196F3"/>
            </a:effectRef>
            <a:fontRef idx="minor">
              <a:srgbClr val="222222"/>
            </a:fontRef>
          </p:style>
        </p:cxnSp>
        <p:sp>
          <p:nvSpPr>
            <p:cNvPr id="44" name="弧形 65"/>
            <p:cNvSpPr/>
            <p:nvPr>
              <p:custDataLst>
                <p:tags r:id="rId5"/>
              </p:custDataLst>
            </p:nvPr>
          </p:nvSpPr>
          <p:spPr>
            <a:xfrm flipH="1">
              <a:off x="3841169" y="3711882"/>
              <a:ext cx="1080000" cy="1080000"/>
            </a:xfrm>
            <a:prstGeom prst="arc">
              <a:avLst>
                <a:gd name="adj1" fmla="val 16200000"/>
                <a:gd name="adj2" fmla="val 5395811"/>
              </a:avLst>
            </a:prstGeom>
            <a:ln w="25400">
              <a:solidFill>
                <a:srgbClr val="828979"/>
              </a:solidFill>
            </a:ln>
          </p:spPr>
          <p:style>
            <a:lnRef idx="1">
              <a:srgbClr val="2196F3"/>
            </a:lnRef>
            <a:fillRef idx="0">
              <a:srgbClr val="2196F3"/>
            </a:fillRef>
            <a:effectRef idx="0">
              <a:srgbClr val="2196F3"/>
            </a:effectRef>
            <a:fontRef idx="minor">
              <a:srgbClr val="222222"/>
            </a:fontRef>
          </p:style>
          <p:txBody>
            <a:bodyPr rtlCol="0" anchor="ctr">
              <a:normAutofit/>
            </a:bodyPr>
            <a:lstStyle/>
            <a:p>
              <a:pPr algn="ctr">
                <a:lnSpc>
                  <a:spcPct val="120000"/>
                </a:lnSpc>
                <a:defRPr/>
              </a:pPr>
              <a:endParaRPr lang="zh-CN" altLang="en-US">
                <a:solidFill>
                  <a:prstClr val="black"/>
                </a:solidFill>
                <a:latin typeface="Microsoft YaHei" panose="020B0503020204020204" charset="-122"/>
                <a:ea typeface="Microsoft YaHei" panose="020B0503020204020204" charset="-122"/>
              </a:endParaRPr>
            </a:p>
          </p:txBody>
        </p:sp>
        <p:cxnSp>
          <p:nvCxnSpPr>
            <p:cNvPr id="49" name="直接连接符 66"/>
            <p:cNvCxnSpPr>
              <a:stCxn id="44" idx="2"/>
            </p:cNvCxnSpPr>
            <p:nvPr>
              <p:custDataLst>
                <p:tags r:id="rId6"/>
              </p:custDataLst>
            </p:nvPr>
          </p:nvCxnSpPr>
          <p:spPr>
            <a:xfrm>
              <a:off x="4380511" y="4791883"/>
              <a:ext cx="5405619" cy="44398"/>
            </a:xfrm>
            <a:prstGeom prst="line">
              <a:avLst/>
            </a:prstGeom>
            <a:ln w="25400">
              <a:solidFill>
                <a:srgbClr val="828979"/>
              </a:solidFill>
              <a:tailEnd type="triangle" w="lg" len="lg"/>
            </a:ln>
          </p:spPr>
          <p:style>
            <a:lnRef idx="1">
              <a:srgbClr val="2196F3"/>
            </a:lnRef>
            <a:fillRef idx="0">
              <a:srgbClr val="2196F3"/>
            </a:fillRef>
            <a:effectRef idx="0">
              <a:srgbClr val="2196F3"/>
            </a:effectRef>
            <a:fontRef idx="minor">
              <a:srgbClr val="222222"/>
            </a:fontRef>
          </p:style>
        </p:cxnSp>
      </p:grpSp>
      <p:sp>
        <p:nvSpPr>
          <p:cNvPr id="55" name="文本框 54"/>
          <p:cNvSpPr txBox="1"/>
          <p:nvPr>
            <p:custDataLst>
              <p:tags r:id="rId7"/>
            </p:custDataLst>
          </p:nvPr>
        </p:nvSpPr>
        <p:spPr>
          <a:xfrm>
            <a:off x="8836869" y="1435940"/>
            <a:ext cx="1898704" cy="518070"/>
          </a:xfrm>
          <a:prstGeom prst="rect">
            <a:avLst/>
          </a:prstGeom>
          <a:noFill/>
        </p:spPr>
        <p:txBody>
          <a:bodyPr wrap="square" bIns="0" rtlCol="0">
            <a:noAutofit/>
          </a:bodyPr>
          <a:lstStyle>
            <a:defPPr>
              <a:defRPr lang="en-US"/>
            </a:defPPr>
            <a:lvl1pPr>
              <a:defRPr kumimoji="1" b="1">
                <a:solidFill>
                  <a:srgbClr val="2196F3"/>
                </a:solidFill>
                <a:latin typeface="Microsoft YaHei" panose="020B0503020204020204" charset="-122"/>
              </a:defRPr>
            </a:lvl1pPr>
          </a:lstStyle>
          <a:p>
            <a:pPr algn="l">
              <a:lnSpc>
                <a:spcPct val="150000"/>
              </a:lnSpc>
              <a:buClrTx/>
              <a:buSzTx/>
              <a:buFontTx/>
            </a:pPr>
            <a:r>
              <a:rPr lang="en-US" altLang="zh-CN" sz="1600" dirty="0">
                <a:solidFill>
                  <a:srgbClr val="E25150"/>
                </a:solidFill>
                <a:effectLst/>
                <a:latin typeface="+mj-ea"/>
                <a:ea typeface="+mj-ea"/>
                <a:sym typeface="+mn-ea"/>
              </a:rPr>
              <a:t>Do(</a:t>
            </a:r>
            <a:r>
              <a:rPr lang="zh-TW" altLang="en-US" sz="1600" dirty="0">
                <a:solidFill>
                  <a:srgbClr val="E25150"/>
                </a:solidFill>
                <a:effectLst/>
                <a:latin typeface="+mj-ea"/>
                <a:ea typeface="+mj-ea"/>
                <a:sym typeface="+mn-ea"/>
              </a:rPr>
              <a:t>執行</a:t>
            </a:r>
            <a:r>
              <a:rPr lang="en-US" altLang="zh-TW" sz="1600" dirty="0">
                <a:solidFill>
                  <a:srgbClr val="E25150"/>
                </a:solidFill>
                <a:effectLst/>
                <a:latin typeface="+mj-ea"/>
                <a:ea typeface="+mj-ea"/>
                <a:sym typeface="+mn-ea"/>
              </a:rPr>
              <a:t>)</a:t>
            </a:r>
            <a:endParaRPr lang="zh-TW" altLang="en-US" sz="1600" b="1" spc="300" dirty="0">
              <a:solidFill>
                <a:schemeClr val="tx1"/>
              </a:solidFill>
              <a:latin typeface="Microsoft YaHei" panose="020B0503020204020204" charset="-122"/>
              <a:ea typeface="Microsoft YaHei" panose="020B0503020204020204" charset="-122"/>
            </a:endParaRPr>
          </a:p>
        </p:txBody>
      </p:sp>
      <p:sp>
        <p:nvSpPr>
          <p:cNvPr id="59" name="文本框 58"/>
          <p:cNvSpPr txBox="1"/>
          <p:nvPr>
            <p:custDataLst>
              <p:tags r:id="rId8"/>
            </p:custDataLst>
          </p:nvPr>
        </p:nvSpPr>
        <p:spPr>
          <a:xfrm>
            <a:off x="7602666" y="3809297"/>
            <a:ext cx="2699385" cy="438785"/>
          </a:xfrm>
          <a:prstGeom prst="rect">
            <a:avLst/>
          </a:prstGeom>
          <a:noFill/>
        </p:spPr>
        <p:txBody>
          <a:bodyPr wrap="square" bIns="0" rtlCol="0">
            <a:normAutofit/>
          </a:bodyPr>
          <a:lstStyle>
            <a:defPPr>
              <a:defRPr lang="en-US"/>
            </a:defPPr>
            <a:lvl1pPr>
              <a:defRPr kumimoji="1" b="1">
                <a:solidFill>
                  <a:srgbClr val="2196F3"/>
                </a:solidFill>
                <a:latin typeface="Microsoft YaHei" panose="020B0503020204020204" charset="-122"/>
              </a:defRPr>
            </a:lvl1pPr>
          </a:lstStyle>
          <a:p>
            <a:pPr algn="l"/>
            <a:r>
              <a:rPr lang="en-US" altLang="zh-CN" sz="1600" dirty="0">
                <a:solidFill>
                  <a:srgbClr val="E25150"/>
                </a:solidFill>
                <a:effectLst/>
                <a:latin typeface="+mj-ea"/>
                <a:ea typeface="+mj-ea"/>
                <a:sym typeface="+mn-ea"/>
              </a:rPr>
              <a:t>Act(</a:t>
            </a:r>
            <a:r>
              <a:rPr lang="zh-TW" altLang="en-US" sz="1600" dirty="0">
                <a:solidFill>
                  <a:srgbClr val="E25150"/>
                </a:solidFill>
                <a:effectLst/>
                <a:latin typeface="+mj-ea"/>
                <a:ea typeface="+mj-ea"/>
                <a:sym typeface="+mn-ea"/>
              </a:rPr>
              <a:t>行動</a:t>
            </a:r>
            <a:r>
              <a:rPr lang="en-US" altLang="zh-TW" sz="1600" dirty="0">
                <a:solidFill>
                  <a:srgbClr val="E25150"/>
                </a:solidFill>
                <a:effectLst/>
                <a:latin typeface="+mj-ea"/>
                <a:ea typeface="+mj-ea"/>
                <a:sym typeface="+mn-ea"/>
              </a:rPr>
              <a:t>)</a:t>
            </a:r>
            <a:endParaRPr lang="zh-CN" altLang="en-US" spc="300" dirty="0">
              <a:solidFill>
                <a:srgbClr val="2196F3"/>
              </a:solidFill>
              <a:latin typeface="Microsoft YaHei" panose="020B0503020204020204" charset="-122"/>
              <a:ea typeface="Microsoft YaHei" panose="020B0503020204020204" charset="-122"/>
            </a:endParaRPr>
          </a:p>
        </p:txBody>
      </p:sp>
      <p:sp>
        <p:nvSpPr>
          <p:cNvPr id="64" name="矩形 63"/>
          <p:cNvSpPr/>
          <p:nvPr>
            <p:custDataLst>
              <p:tags r:id="rId9"/>
            </p:custDataLst>
          </p:nvPr>
        </p:nvSpPr>
        <p:spPr>
          <a:xfrm>
            <a:off x="8412110" y="2166729"/>
            <a:ext cx="3940176" cy="1666982"/>
          </a:xfrm>
          <a:prstGeom prst="rect">
            <a:avLst/>
          </a:prstGeom>
          <a:noFill/>
        </p:spPr>
        <p:txBody>
          <a:bodyPr wrap="square" lIns="90000" tIns="0" rtlCol="0">
            <a:normAutofit/>
          </a:bodyPr>
          <a:lstStyle/>
          <a:p>
            <a:pPr marL="285750" indent="-285750">
              <a:lnSpc>
                <a:spcPct val="130000"/>
              </a:lnSpc>
              <a:spcBef>
                <a:spcPct val="0"/>
              </a:spcBef>
              <a:buFont typeface="Arial" panose="020B0604020202020204" pitchFamily="34" charset="0"/>
              <a:buChar char="•"/>
            </a:pP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安裝、註冊</a:t>
            </a:r>
            <a:r>
              <a:rPr kumimoji="1" lang="en-US" altLang="zh-TW"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Turnkey</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軟體</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285750" indent="-285750">
              <a:lnSpc>
                <a:spcPct val="130000"/>
              </a:lnSpc>
              <a:spcBef>
                <a:spcPct val="0"/>
              </a:spcBef>
              <a:buFont typeface="Arial" panose="020B0604020202020204" pitchFamily="34" charset="0"/>
              <a:buChar char="•"/>
            </a:pP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聯繫</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財務、資管部門同仁</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協助</a:t>
            </a:r>
            <a:endParaRPr kumimoji="1" lang="en-US" altLang="zh-TW"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a:lnSpc>
                <a:spcPct val="130000"/>
              </a:lnSpc>
              <a:spcBef>
                <a:spcPct val="0"/>
              </a:spcBef>
            </a:pP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 </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  </a:t>
            </a:r>
            <a:r>
              <a:rPr kumimoji="1" lang="en-US" altLang="zh-TW"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Turnkey</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設置（工商憑證、防火牆連線）</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285750" indent="-285750">
              <a:lnSpc>
                <a:spcPct val="130000"/>
              </a:lnSpc>
              <a:spcBef>
                <a:spcPct val="0"/>
              </a:spcBef>
              <a:buFont typeface="Arial" panose="020B0604020202020204" pitchFamily="34" charset="0"/>
              <a:buChar char="•"/>
            </a:pP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撰寫程式</a:t>
            </a:r>
            <a:r>
              <a:rPr kumimoji="1" lang="en-US" altLang="zh-TW"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規格檢視</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rPr>
              <a:t>修改</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正確性</a:t>
            </a:r>
            <a:endPar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endParaRPr>
          </a:p>
        </p:txBody>
      </p:sp>
      <p:sp>
        <p:nvSpPr>
          <p:cNvPr id="65" name="矩形 64"/>
          <p:cNvSpPr/>
          <p:nvPr>
            <p:custDataLst>
              <p:tags r:id="rId10"/>
            </p:custDataLst>
          </p:nvPr>
        </p:nvSpPr>
        <p:spPr>
          <a:xfrm>
            <a:off x="6920231" y="4898390"/>
            <a:ext cx="2764790" cy="1697990"/>
          </a:xfrm>
          <a:prstGeom prst="rect">
            <a:avLst/>
          </a:prstGeom>
          <a:noFill/>
        </p:spPr>
        <p:txBody>
          <a:bodyPr wrap="square" lIns="90000" tIns="0" rtlCol="0">
            <a:noAutofit/>
          </a:bodyPr>
          <a:lstStyle/>
          <a:p>
            <a:pPr algn="l" defTabSz="457200">
              <a:lnSpc>
                <a:spcPct val="120000"/>
              </a:lnSpc>
              <a:spcBef>
                <a:spcPts val="0"/>
              </a:spcBef>
              <a:buClrTx/>
              <a:buSzTx/>
              <a:buFontTx/>
            </a:pPr>
            <a:endParaRPr kumimoji="1" sz="1500" spc="150" dirty="0">
              <a:solidFill>
                <a:srgbClr val="222222">
                  <a:lumMod val="75000"/>
                  <a:lumOff val="25000"/>
                </a:srgbClr>
              </a:solidFill>
              <a:latin typeface="Microsoft YaHei" panose="020B0503020204020204" charset="-122"/>
              <a:ea typeface="Microsoft YaHei" panose="020B0503020204020204" charset="-122"/>
              <a:sym typeface="+mn-ea"/>
            </a:endParaRPr>
          </a:p>
        </p:txBody>
      </p:sp>
      <p:sp>
        <p:nvSpPr>
          <p:cNvPr id="66" name="泪滴形 68"/>
          <p:cNvSpPr/>
          <p:nvPr>
            <p:custDataLst>
              <p:tags r:id="rId11"/>
            </p:custDataLst>
          </p:nvPr>
        </p:nvSpPr>
        <p:spPr>
          <a:xfrm rot="8100000">
            <a:off x="4736179" y="962660"/>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0000" lnSpcReduction="1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67" name="文本框 66"/>
          <p:cNvSpPr txBox="1"/>
          <p:nvPr>
            <p:custDataLst>
              <p:tags r:id="rId12"/>
            </p:custDataLst>
          </p:nvPr>
        </p:nvSpPr>
        <p:spPr>
          <a:xfrm>
            <a:off x="4874722" y="1084499"/>
            <a:ext cx="309825" cy="344032"/>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Microsoft YaHei" panose="020B0503020204020204" charset="-122"/>
                <a:ea typeface="Microsoft YaHei" panose="020B0503020204020204" charset="-122"/>
              </a:rPr>
              <a:t>1</a:t>
            </a:r>
            <a:endParaRPr lang="en-US" altLang="zh-CN" dirty="0">
              <a:solidFill>
                <a:prstClr val="white"/>
              </a:solidFill>
              <a:latin typeface="Microsoft YaHei" panose="020B0503020204020204" charset="-122"/>
              <a:ea typeface="Microsoft YaHei" panose="020B0503020204020204" charset="-122"/>
            </a:endParaRPr>
          </a:p>
        </p:txBody>
      </p:sp>
      <p:sp useBgFill="1">
        <p:nvSpPr>
          <p:cNvPr id="68" name="椭圆 67"/>
          <p:cNvSpPr/>
          <p:nvPr>
            <p:custDataLst>
              <p:tags r:id="rId13"/>
            </p:custDataLst>
          </p:nvPr>
        </p:nvSpPr>
        <p:spPr>
          <a:xfrm flipV="1">
            <a:off x="4765091" y="1676378"/>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69" name="文本框 68"/>
          <p:cNvSpPr txBox="1"/>
          <p:nvPr>
            <p:custDataLst>
              <p:tags r:id="rId14"/>
            </p:custDataLst>
          </p:nvPr>
        </p:nvSpPr>
        <p:spPr>
          <a:xfrm>
            <a:off x="5348605" y="1028700"/>
            <a:ext cx="2655201" cy="531495"/>
          </a:xfrm>
          <a:prstGeom prst="rect">
            <a:avLst/>
          </a:prstGeom>
          <a:noFill/>
        </p:spPr>
        <p:txBody>
          <a:bodyPr wrap="square" bIns="0" rtlCol="0">
            <a:noAutofit/>
          </a:bodyPr>
          <a:lstStyle>
            <a:defPPr>
              <a:defRPr lang="en-US"/>
            </a:defPPr>
            <a:lvl1pPr>
              <a:defRPr kumimoji="1" b="1">
                <a:solidFill>
                  <a:srgbClr val="2196F3"/>
                </a:solidFill>
                <a:latin typeface="Microsoft YaHei" panose="020B0503020204020204" charset="-122"/>
              </a:defRPr>
            </a:lvl1pPr>
          </a:lstStyle>
          <a:p>
            <a:pPr algn="l">
              <a:lnSpc>
                <a:spcPct val="150000"/>
              </a:lnSpc>
            </a:pPr>
            <a:r>
              <a:rPr lang="en-US" altLang="zh-CN" sz="1600" dirty="0">
                <a:solidFill>
                  <a:srgbClr val="E25150"/>
                </a:solidFill>
                <a:effectLst/>
                <a:latin typeface="+mj-ea"/>
                <a:ea typeface="+mj-ea"/>
                <a:sym typeface="+mn-ea"/>
              </a:rPr>
              <a:t>Plan</a:t>
            </a:r>
            <a:r>
              <a:rPr lang="en-US" altLang="zh-TW" sz="1600" dirty="0">
                <a:solidFill>
                  <a:srgbClr val="E25150"/>
                </a:solidFill>
                <a:effectLst/>
                <a:latin typeface="+mj-ea"/>
                <a:ea typeface="+mj-ea"/>
                <a:sym typeface="+mn-ea"/>
              </a:rPr>
              <a:t>(</a:t>
            </a:r>
            <a:r>
              <a:rPr lang="zh-TW" altLang="en-US" sz="1600" dirty="0">
                <a:solidFill>
                  <a:srgbClr val="E25150"/>
                </a:solidFill>
                <a:effectLst/>
                <a:latin typeface="+mj-ea"/>
                <a:ea typeface="+mj-ea"/>
                <a:sym typeface="+mn-ea"/>
              </a:rPr>
              <a:t>計畫</a:t>
            </a:r>
            <a:r>
              <a:rPr lang="en-US" altLang="zh-TW" sz="1600" dirty="0">
                <a:solidFill>
                  <a:srgbClr val="E25150"/>
                </a:solidFill>
                <a:effectLst/>
                <a:latin typeface="+mj-ea"/>
                <a:ea typeface="+mj-ea"/>
                <a:sym typeface="+mn-ea"/>
              </a:rPr>
              <a:t>)</a:t>
            </a:r>
            <a:endParaRPr lang="zh-TW" altLang="en-US" sz="1600" spc="300" dirty="0">
              <a:solidFill>
                <a:schemeClr val="tx1"/>
              </a:solidFill>
              <a:ea typeface="Microsoft YaHei" panose="020B0503020204020204" charset="-122"/>
              <a:sym typeface="+mn-ea"/>
            </a:endParaRPr>
          </a:p>
        </p:txBody>
      </p:sp>
      <p:sp>
        <p:nvSpPr>
          <p:cNvPr id="71" name="矩形 70"/>
          <p:cNvSpPr/>
          <p:nvPr>
            <p:custDataLst>
              <p:tags r:id="rId15"/>
            </p:custDataLst>
          </p:nvPr>
        </p:nvSpPr>
        <p:spPr>
          <a:xfrm>
            <a:off x="2819774" y="1823597"/>
            <a:ext cx="5540491" cy="1166489"/>
          </a:xfrm>
          <a:prstGeom prst="rect">
            <a:avLst/>
          </a:prstGeom>
          <a:noFill/>
        </p:spPr>
        <p:txBody>
          <a:bodyPr wrap="square" lIns="90000" tIns="0" rtlCol="0">
            <a:noAutofit/>
          </a:bodyPr>
          <a:lstStyle/>
          <a:p>
            <a:pPr marL="285750" indent="-285750">
              <a:lnSpc>
                <a:spcPct val="130000"/>
              </a:lnSpc>
              <a:spcBef>
                <a:spcPct val="0"/>
              </a:spcBef>
              <a:buFont typeface="Arial" panose="020B0604020202020204" pitchFamily="34" charset="0"/>
              <a:buChar char="•"/>
            </a:pP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閱讀</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相關文件</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，熟悉應用流程</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285750" indent="-285750">
              <a:lnSpc>
                <a:spcPct val="130000"/>
              </a:lnSpc>
              <a:spcBef>
                <a:spcPct val="0"/>
              </a:spcBef>
              <a:buFont typeface="Arial" panose="020B0604020202020204" pitchFamily="34" charset="0"/>
              <a:buChar char="•"/>
            </a:pP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排定</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工作執行</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順序</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285750" indent="-285750" algn="l">
              <a:lnSpc>
                <a:spcPct val="130000"/>
              </a:lnSpc>
              <a:spcBef>
                <a:spcPct val="0"/>
              </a:spcBef>
              <a:buFont typeface="Arial" panose="020B0604020202020204" pitchFamily="34" charset="0"/>
              <a:buChar char="•"/>
            </a:pP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rPr>
              <a:t>估算預計完成時間</a:t>
            </a:r>
            <a:endParaRPr kumimoji="1" lang="zh-CN"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endParaRPr>
          </a:p>
        </p:txBody>
      </p:sp>
      <p:sp>
        <p:nvSpPr>
          <p:cNvPr id="73" name="矩形 72"/>
          <p:cNvSpPr/>
          <p:nvPr>
            <p:custDataLst>
              <p:tags r:id="rId16"/>
            </p:custDataLst>
          </p:nvPr>
        </p:nvSpPr>
        <p:spPr>
          <a:xfrm>
            <a:off x="1687030" y="4634518"/>
            <a:ext cx="5430686" cy="963295"/>
          </a:xfrm>
          <a:prstGeom prst="rect">
            <a:avLst/>
          </a:prstGeom>
          <a:noFill/>
        </p:spPr>
        <p:txBody>
          <a:bodyPr wrap="square" lIns="90000" tIns="0" rtlCol="0">
            <a:noAutofit/>
          </a:bodyPr>
          <a:lstStyle/>
          <a:p>
            <a:pPr marL="742950" lvl="1" indent="-285750">
              <a:lnSpc>
                <a:spcPct val="130000"/>
              </a:lnSpc>
              <a:spcBef>
                <a:spcPct val="0"/>
              </a:spcBef>
              <a:buFont typeface="Arial" panose="020B0604020202020204" pitchFamily="34" charset="0"/>
              <a:buChar char="•"/>
            </a:pP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上傳電子</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發票至</a:t>
            </a:r>
            <a:r>
              <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Turnkey</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，觀察傳送狀況</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742950" lvl="1" indent="-285750">
              <a:lnSpc>
                <a:spcPct val="130000"/>
              </a:lnSpc>
              <a:spcBef>
                <a:spcPct val="0"/>
              </a:spcBef>
              <a:buFont typeface="Arial" panose="020B0604020202020204" pitchFamily="34" charset="0"/>
              <a:buChar char="•"/>
            </a:pP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檢查有</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無影響其他</a:t>
            </a:r>
            <a:r>
              <a:rPr kumimoji="1" lang="zh-TW" altLang="en-US" sz="1400" spc="150" dirty="0" smtClean="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流程運行</a:t>
            </a:r>
            <a:endParaRPr lang="en-US" altLang="zh-TW" sz="1500" dirty="0" smtClean="0">
              <a:solidFill>
                <a:schemeClr val="tx1">
                  <a:lumMod val="50000"/>
                  <a:lumOff val="50000"/>
                </a:schemeClr>
              </a:solidFill>
              <a:latin typeface="+mj-ea"/>
              <a:ea typeface="+mj-ea"/>
              <a:sym typeface="+mn-ea"/>
            </a:endParaRPr>
          </a:p>
          <a:p>
            <a:pPr marL="742950" lvl="1" indent="-285750">
              <a:lnSpc>
                <a:spcPct val="130000"/>
              </a:lnSpc>
              <a:spcBef>
                <a:spcPct val="0"/>
              </a:spcBef>
              <a:buFont typeface="Arial" panose="020B0604020202020204" pitchFamily="34" charset="0"/>
              <a:buChar char="•"/>
            </a:pPr>
            <a:endParaRPr kumimoji="1" lang="zh-CN" altLang="en-US" sz="1500" spc="150" dirty="0">
              <a:solidFill>
                <a:srgbClr val="222222">
                  <a:lumMod val="75000"/>
                  <a:lumOff val="25000"/>
                </a:srgbClr>
              </a:solidFill>
              <a:latin typeface="Microsoft YaHei" panose="020B0503020204020204" charset="-122"/>
              <a:ea typeface="Microsoft YaHei" panose="020B0503020204020204" charset="-122"/>
            </a:endParaRPr>
          </a:p>
        </p:txBody>
      </p:sp>
      <p:sp>
        <p:nvSpPr>
          <p:cNvPr id="74" name="文本框 73"/>
          <p:cNvSpPr txBox="1"/>
          <p:nvPr>
            <p:custDataLst>
              <p:tags r:id="rId17"/>
            </p:custDataLst>
          </p:nvPr>
        </p:nvSpPr>
        <p:spPr>
          <a:xfrm>
            <a:off x="3053089" y="3255539"/>
            <a:ext cx="1953237" cy="518070"/>
          </a:xfrm>
          <a:prstGeom prst="rect">
            <a:avLst/>
          </a:prstGeom>
          <a:noFill/>
        </p:spPr>
        <p:txBody>
          <a:bodyPr wrap="square" bIns="0" rtlCol="0">
            <a:noAutofit/>
          </a:bodyPr>
          <a:lstStyle>
            <a:defPPr>
              <a:defRPr lang="en-US"/>
            </a:defPPr>
            <a:lvl1pPr>
              <a:defRPr kumimoji="1" b="1">
                <a:solidFill>
                  <a:srgbClr val="2196F3"/>
                </a:solidFill>
                <a:latin typeface="Microsoft YaHei" panose="020B0503020204020204" charset="-122"/>
              </a:defRPr>
            </a:lvl1pPr>
          </a:lstStyle>
          <a:p>
            <a:pPr algn="ctr">
              <a:lnSpc>
                <a:spcPct val="150000"/>
              </a:lnSpc>
            </a:pPr>
            <a:r>
              <a:rPr lang="en-US" altLang="zh-CN" sz="1600" dirty="0">
                <a:solidFill>
                  <a:srgbClr val="E25150"/>
                </a:solidFill>
                <a:effectLst/>
                <a:latin typeface="+mj-ea"/>
                <a:ea typeface="+mj-ea"/>
                <a:sym typeface="+mn-ea"/>
              </a:rPr>
              <a:t>Check</a:t>
            </a:r>
            <a:r>
              <a:rPr lang="en-US" altLang="zh-TW" sz="1600" dirty="0">
                <a:solidFill>
                  <a:srgbClr val="E25150"/>
                </a:solidFill>
                <a:effectLst/>
                <a:latin typeface="+mj-ea"/>
                <a:ea typeface="+mj-ea"/>
                <a:sym typeface="+mn-ea"/>
              </a:rPr>
              <a:t>(</a:t>
            </a:r>
            <a:r>
              <a:rPr lang="zh-TW" altLang="en-US" sz="1600" dirty="0">
                <a:solidFill>
                  <a:srgbClr val="E25150"/>
                </a:solidFill>
                <a:effectLst/>
                <a:latin typeface="+mj-ea"/>
                <a:ea typeface="+mj-ea"/>
                <a:sym typeface="+mn-ea"/>
              </a:rPr>
              <a:t>檢視</a:t>
            </a:r>
            <a:r>
              <a:rPr lang="en-US" altLang="zh-TW" sz="1600" dirty="0">
                <a:solidFill>
                  <a:srgbClr val="E25150"/>
                </a:solidFill>
                <a:effectLst/>
                <a:latin typeface="+mj-ea"/>
                <a:ea typeface="+mj-ea"/>
                <a:sym typeface="+mn-ea"/>
              </a:rPr>
              <a:t>)</a:t>
            </a:r>
            <a:endParaRPr lang="en-US" altLang="zh-TW" sz="1600" dirty="0">
              <a:solidFill>
                <a:srgbClr val="E25150"/>
              </a:solidFill>
              <a:effectLst/>
              <a:latin typeface="+mj-ea"/>
              <a:ea typeface="+mj-ea"/>
            </a:endParaRPr>
          </a:p>
          <a:p>
            <a:pPr algn="ctr">
              <a:lnSpc>
                <a:spcPct val="150000"/>
              </a:lnSpc>
            </a:pPr>
            <a:endParaRPr lang="zh-TW" altLang="en-US" sz="1600" b="1" spc="300" dirty="0">
              <a:solidFill>
                <a:schemeClr val="tx1"/>
              </a:solidFill>
              <a:latin typeface="Microsoft YaHei" panose="020B0503020204020204" charset="-122"/>
              <a:ea typeface="Microsoft YaHei" panose="020B0503020204020204" charset="-122"/>
            </a:endParaRPr>
          </a:p>
        </p:txBody>
      </p:sp>
      <p:sp>
        <p:nvSpPr>
          <p:cNvPr id="78" name="泪滴形 68"/>
          <p:cNvSpPr/>
          <p:nvPr>
            <p:custDataLst>
              <p:tags r:id="rId18"/>
            </p:custDataLst>
          </p:nvPr>
        </p:nvSpPr>
        <p:spPr>
          <a:xfrm rot="8100000">
            <a:off x="8083487" y="1456399"/>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0000" lnSpcReduction="1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79" name="文本框 78"/>
          <p:cNvSpPr txBox="1"/>
          <p:nvPr>
            <p:custDataLst>
              <p:tags r:id="rId19"/>
            </p:custDataLst>
          </p:nvPr>
        </p:nvSpPr>
        <p:spPr>
          <a:xfrm>
            <a:off x="8225759" y="1557218"/>
            <a:ext cx="309825" cy="344031"/>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Microsoft YaHei" panose="020B0503020204020204" charset="-122"/>
                <a:ea typeface="Microsoft YaHei" panose="020B0503020204020204" charset="-122"/>
              </a:rPr>
              <a:t>2</a:t>
            </a:r>
            <a:endParaRPr lang="en-US" altLang="zh-CN" dirty="0">
              <a:solidFill>
                <a:prstClr val="white"/>
              </a:solidFill>
              <a:latin typeface="Microsoft YaHei" panose="020B0503020204020204" charset="-122"/>
              <a:ea typeface="Microsoft YaHei" panose="020B0503020204020204" charset="-122"/>
            </a:endParaRPr>
          </a:p>
        </p:txBody>
      </p:sp>
      <p:sp useBgFill="1">
        <p:nvSpPr>
          <p:cNvPr id="80" name="椭圆 79"/>
          <p:cNvSpPr/>
          <p:nvPr>
            <p:custDataLst>
              <p:tags r:id="rId20"/>
            </p:custDataLst>
          </p:nvPr>
        </p:nvSpPr>
        <p:spPr>
          <a:xfrm flipV="1">
            <a:off x="8328385" y="2148835"/>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81" name="泪滴形 68"/>
          <p:cNvSpPr/>
          <p:nvPr>
            <p:custDataLst>
              <p:tags r:id="rId21"/>
            </p:custDataLst>
          </p:nvPr>
        </p:nvSpPr>
        <p:spPr>
          <a:xfrm rot="8100000">
            <a:off x="2817709" y="3158944"/>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0000" lnSpcReduction="1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82" name="文本框 81"/>
          <p:cNvSpPr txBox="1"/>
          <p:nvPr>
            <p:custDataLst>
              <p:tags r:id="rId22"/>
            </p:custDataLst>
          </p:nvPr>
        </p:nvSpPr>
        <p:spPr>
          <a:xfrm>
            <a:off x="2947492" y="3277184"/>
            <a:ext cx="309825" cy="344031"/>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Microsoft YaHei" panose="020B0503020204020204" charset="-122"/>
                <a:ea typeface="Microsoft YaHei" panose="020B0503020204020204" charset="-122"/>
              </a:rPr>
              <a:t>3</a:t>
            </a:r>
            <a:endParaRPr lang="en-US" altLang="zh-CN" dirty="0">
              <a:solidFill>
                <a:prstClr val="white"/>
              </a:solidFill>
              <a:latin typeface="Microsoft YaHei" panose="020B0503020204020204" charset="-122"/>
              <a:ea typeface="Microsoft YaHei" panose="020B0503020204020204" charset="-122"/>
            </a:endParaRPr>
          </a:p>
        </p:txBody>
      </p:sp>
      <p:sp useBgFill="1">
        <p:nvSpPr>
          <p:cNvPr id="84" name="椭圆 83"/>
          <p:cNvSpPr/>
          <p:nvPr>
            <p:custDataLst>
              <p:tags r:id="rId23"/>
            </p:custDataLst>
          </p:nvPr>
        </p:nvSpPr>
        <p:spPr>
          <a:xfrm flipV="1">
            <a:off x="7263471" y="4374604"/>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85" name="泪滴形 68"/>
          <p:cNvSpPr/>
          <p:nvPr>
            <p:custDataLst>
              <p:tags r:id="rId24"/>
            </p:custDataLst>
          </p:nvPr>
        </p:nvSpPr>
        <p:spPr>
          <a:xfrm rot="8100000">
            <a:off x="7019241" y="3609498"/>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0000" lnSpcReduction="1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86" name="文本框 85"/>
          <p:cNvSpPr txBox="1"/>
          <p:nvPr>
            <p:custDataLst>
              <p:tags r:id="rId25"/>
            </p:custDataLst>
          </p:nvPr>
        </p:nvSpPr>
        <p:spPr>
          <a:xfrm>
            <a:off x="7163433" y="3731337"/>
            <a:ext cx="309825" cy="344031"/>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Microsoft YaHei" panose="020B0503020204020204" charset="-122"/>
                <a:ea typeface="Microsoft YaHei" panose="020B0503020204020204" charset="-122"/>
              </a:rPr>
              <a:t>4</a:t>
            </a:r>
            <a:endParaRPr lang="en-US" altLang="zh-CN" dirty="0">
              <a:solidFill>
                <a:prstClr val="white"/>
              </a:solidFill>
              <a:latin typeface="Microsoft YaHei" panose="020B0503020204020204" charset="-122"/>
              <a:ea typeface="Microsoft YaHei" panose="020B0503020204020204" charset="-122"/>
            </a:endParaRPr>
          </a:p>
        </p:txBody>
      </p:sp>
      <p:pic>
        <p:nvPicPr>
          <p:cNvPr id="87" name="图片 18"/>
          <p:cNvPicPr>
            <a:picLocks noChangeAspect="1"/>
          </p:cNvPicPr>
          <p:nvPr/>
        </p:nvPicPr>
        <p:blipFill>
          <a:blip r:embed="rId26"/>
          <a:stretch>
            <a:fillRect/>
          </a:stretch>
        </p:blipFill>
        <p:spPr>
          <a:xfrm>
            <a:off x="11004541" y="459105"/>
            <a:ext cx="1187450" cy="958850"/>
          </a:xfrm>
          <a:prstGeom prst="rect">
            <a:avLst/>
          </a:prstGeom>
          <a:noFill/>
          <a:ln w="9525">
            <a:noFill/>
          </a:ln>
        </p:spPr>
      </p:pic>
      <p:sp useBgFill="1">
        <p:nvSpPr>
          <p:cNvPr id="88" name="椭圆 87"/>
          <p:cNvSpPr/>
          <p:nvPr>
            <p:custDataLst>
              <p:tags r:id="rId27"/>
            </p:custDataLst>
          </p:nvPr>
        </p:nvSpPr>
        <p:spPr>
          <a:xfrm flipV="1">
            <a:off x="3043447" y="3888596"/>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Microsoft YaHei" panose="020B0503020204020204" charset="-122"/>
              <a:ea typeface="Microsoft YaHei" panose="020B0503020204020204" charset="-122"/>
            </a:endParaRPr>
          </a:p>
        </p:txBody>
      </p:sp>
      <p:sp>
        <p:nvSpPr>
          <p:cNvPr id="91" name="文本框 90"/>
          <p:cNvSpPr txBox="1"/>
          <p:nvPr/>
        </p:nvSpPr>
        <p:spPr>
          <a:xfrm>
            <a:off x="8541045" y="807416"/>
            <a:ext cx="2561590" cy="368300"/>
          </a:xfrm>
          <a:prstGeom prst="rect">
            <a:avLst/>
          </a:prstGeom>
          <a:noFill/>
        </p:spPr>
        <p:txBody>
          <a:bodyPr wrap="square" rtlCol="0">
            <a:spAutoFit/>
          </a:bodyPr>
          <a:lstStyle/>
          <a:p>
            <a:pPr algn="r"/>
            <a:r>
              <a:rPr lang="zh-TW" altLang="zh-CN" dirty="0"/>
              <a:t>問題分析解決能力</a:t>
            </a:r>
            <a:endParaRPr lang="zh-TW" altLang="zh-CN" dirty="0"/>
          </a:p>
        </p:txBody>
      </p:sp>
      <p:sp>
        <p:nvSpPr>
          <p:cNvPr id="2" name="矩形 1"/>
          <p:cNvSpPr/>
          <p:nvPr>
            <p:custDataLst>
              <p:tags r:id="rId28"/>
            </p:custDataLst>
          </p:nvPr>
        </p:nvSpPr>
        <p:spPr>
          <a:xfrm>
            <a:off x="7315201" y="4612005"/>
            <a:ext cx="4237258" cy="1376045"/>
          </a:xfrm>
          <a:prstGeom prst="rect">
            <a:avLst/>
          </a:prstGeom>
          <a:noFill/>
        </p:spPr>
        <p:txBody>
          <a:bodyPr wrap="square" lIns="90000" tIns="0" rtlCol="0">
            <a:noAutofit/>
          </a:bodyPr>
          <a:lstStyle/>
          <a:p>
            <a:pPr marL="285750" lvl="1" indent="-285750">
              <a:lnSpc>
                <a:spcPct val="130000"/>
              </a:lnSpc>
              <a:spcBef>
                <a:spcPct val="0"/>
              </a:spcBef>
              <a:buFont typeface="Arial" panose="020B0604020202020204" pitchFamily="34" charset="0"/>
              <a:buChar char="•"/>
            </a:pP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傳送失敗 → 檢視錯誤並修正</a:t>
            </a:r>
            <a:r>
              <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XML</a:t>
            </a: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格式</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285750" lvl="1" indent="-285750">
              <a:lnSpc>
                <a:spcPct val="130000"/>
              </a:lnSpc>
              <a:spcBef>
                <a:spcPct val="0"/>
              </a:spcBef>
              <a:buFont typeface="Arial" panose="020B0604020202020204" pitchFamily="34" charset="0"/>
              <a:buChar char="•"/>
            </a:pPr>
            <a:r>
              <a:rPr kumimoji="1" lang="zh-TW" altLang="en-US"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rPr>
              <a:t>傳送成功 → 接續下個議題測試</a:t>
            </a:r>
            <a:endParaRPr kumimoji="1" lang="en-US" altLang="zh-TW" sz="1400" spc="150" dirty="0">
              <a:solidFill>
                <a:srgbClr val="222222">
                  <a:lumMod val="75000"/>
                  <a:lumOff val="25000"/>
                </a:srgbClr>
              </a:solidFill>
              <a:latin typeface="Microsoft YaHei" panose="020B0503020204020204" charset="-122"/>
              <a:ea typeface="Microsoft YaHei" panose="020B0503020204020204" charset="-122"/>
              <a:cs typeface="Microsoft YaHei" panose="020B0503020204020204" charset="-122"/>
              <a:sym typeface="+mn-ea"/>
            </a:endParaRPr>
          </a:p>
          <a:p>
            <a:pPr marL="742950" lvl="1" indent="-285750">
              <a:lnSpc>
                <a:spcPct val="130000"/>
              </a:lnSpc>
              <a:spcBef>
                <a:spcPct val="0"/>
              </a:spcBef>
              <a:buFont typeface="Arial" panose="020B0604020202020204" pitchFamily="34" charset="0"/>
              <a:buChar char="•"/>
            </a:pPr>
            <a:endParaRPr kumimoji="1" lang="en-US" altLang="zh-TW" sz="1500" spc="150" dirty="0">
              <a:solidFill>
                <a:srgbClr val="222222">
                  <a:lumMod val="75000"/>
                  <a:lumOff val="25000"/>
                </a:srgbClr>
              </a:solidFill>
              <a:latin typeface="Microsoft YaHei" panose="020B0503020204020204" charset="-122"/>
              <a:ea typeface="Microsoft YaHei" panose="020B0503020204020204" charset="-122"/>
              <a:sym typeface="+mn-ea"/>
            </a:endParaRPr>
          </a:p>
          <a:p>
            <a:pPr marL="742950" lvl="1" indent="-285750">
              <a:lnSpc>
                <a:spcPct val="130000"/>
              </a:lnSpc>
              <a:spcBef>
                <a:spcPct val="0"/>
              </a:spcBef>
              <a:buFont typeface="Arial" panose="020B0604020202020204" pitchFamily="34" charset="0"/>
              <a:buChar char="•"/>
            </a:pPr>
            <a:endParaRPr lang="en-US" altLang="zh-TW" sz="1500" dirty="0" smtClean="0">
              <a:solidFill>
                <a:schemeClr val="tx1">
                  <a:lumMod val="50000"/>
                  <a:lumOff val="50000"/>
                </a:schemeClr>
              </a:solidFill>
              <a:latin typeface="+mj-ea"/>
              <a:ea typeface="+mj-ea"/>
              <a:sym typeface="+mn-ea"/>
            </a:endParaRPr>
          </a:p>
        </p:txBody>
      </p:sp>
      <p:sp>
        <p:nvSpPr>
          <p:cNvPr id="3" name="標題 3"/>
          <p:cNvSpPr txBox="1"/>
          <p:nvPr/>
        </p:nvSpPr>
        <p:spPr>
          <a:xfrm>
            <a:off x="530225" y="702945"/>
            <a:ext cx="7051675" cy="72009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r>
              <a:rPr lang="en-US" altLang="zh-CN" dirty="0">
                <a:solidFill>
                  <a:srgbClr val="E25150"/>
                </a:solidFill>
                <a:latin typeface="Microsoft YaHei UI" panose="020B0503020204020204" charset="-122"/>
                <a:ea typeface="Microsoft YaHei UI" panose="020B0503020204020204" charset="-122"/>
              </a:rPr>
              <a:t>T</a:t>
            </a:r>
            <a:r>
              <a:rPr lang="en-US" altLang="zh-CN" dirty="0">
                <a:solidFill>
                  <a:schemeClr val="tx1"/>
                </a:solidFill>
                <a:latin typeface="Microsoft YaHei UI" panose="020B0503020204020204" charset="-122"/>
                <a:ea typeface="Microsoft YaHei UI" panose="020B0503020204020204" charset="-122"/>
              </a:rPr>
              <a:t>ask</a:t>
            </a:r>
            <a:r>
              <a:rPr lang="en-US" altLang="zh-TW" dirty="0">
                <a:solidFill>
                  <a:schemeClr val="tx1"/>
                </a:solidFill>
                <a:latin typeface="Microsoft YaHei UI" panose="020B0503020204020204" charset="-122"/>
                <a:ea typeface="Microsoft YaHei UI" panose="020B0503020204020204" charset="-122"/>
              </a:rPr>
              <a:t>- </a:t>
            </a:r>
            <a:r>
              <a:rPr lang="en-US" altLang="zh-TW" dirty="0" smtClean="0"/>
              <a:t>PDCA</a:t>
            </a:r>
            <a:r>
              <a:rPr lang="zh-TW" altLang="en-US" dirty="0" smtClean="0"/>
              <a:t>循環</a:t>
            </a:r>
            <a:endParaRPr lang="zh-TW" altLang="en-US" sz="2400" dirty="0"/>
          </a:p>
        </p:txBody>
      </p:sp>
      <p:pic>
        <p:nvPicPr>
          <p:cNvPr id="39" name="Picture 4" descr="PDCAサイクルのイラスト（横長）"/>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75632" y="5193377"/>
            <a:ext cx="4762500" cy="166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82726" y="1102111"/>
          <a:ext cx="8325293" cy="5755889"/>
        </p:xfrm>
        <a:graphic>
          <a:graphicData uri="http://schemas.openxmlformats.org/drawingml/2006/table">
            <a:tbl>
              <a:tblPr>
                <a:tableStyleId>{5C22544A-7EE6-4342-B048-85BDC9FD1C3A}</a:tableStyleId>
              </a:tblPr>
              <a:tblGrid>
                <a:gridCol w="1393508"/>
                <a:gridCol w="3309144"/>
                <a:gridCol w="3622641"/>
              </a:tblGrid>
              <a:tr h="345478">
                <a:tc>
                  <a:txBody>
                    <a:bodyPr/>
                    <a:lstStyle/>
                    <a:p>
                      <a:pPr algn="l" fontAlgn="ctr"/>
                      <a:r>
                        <a:rPr lang="zh-TW" altLang="en-US" sz="1600" b="1" u="none" strike="noStrike" dirty="0">
                          <a:effectLst/>
                          <a:latin typeface="微軟正黑體" panose="020B0604030504040204" charset="-120"/>
                          <a:ea typeface="微軟正黑體" panose="020B0604030504040204" charset="-120"/>
                        </a:rPr>
                        <a:t>程式</a:t>
                      </a:r>
                      <a:endParaRPr lang="zh-TW" altLang="en-US" sz="1600" b="1" i="0" u="none" strike="noStrike" dirty="0">
                        <a:solidFill>
                          <a:srgbClr val="FFFFFF"/>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gridSpan="2">
                  <a:txBody>
                    <a:bodyPr/>
                    <a:lstStyle/>
                    <a:p>
                      <a:pPr algn="l" fontAlgn="ctr"/>
                      <a:r>
                        <a:rPr lang="zh-TW" altLang="en-US" sz="1600" b="1" u="none" strike="noStrike" dirty="0">
                          <a:effectLst/>
                          <a:latin typeface="微軟正黑體" panose="020B0604030504040204" charset="-120"/>
                          <a:ea typeface="微軟正黑體" panose="020B0604030504040204" charset="-120"/>
                        </a:rPr>
                        <a:t>異動</a:t>
                      </a:r>
                      <a:r>
                        <a:rPr lang="zh-TW" altLang="en-US" sz="1600" b="1" u="none" strike="noStrike" dirty="0" smtClean="0">
                          <a:effectLst/>
                          <a:latin typeface="微軟正黑體" panose="020B0604030504040204" charset="-120"/>
                          <a:ea typeface="微軟正黑體" panose="020B0604030504040204" charset="-120"/>
                        </a:rPr>
                        <a:t>內容</a:t>
                      </a:r>
                      <a:endParaRPr lang="zh-TW" altLang="en-US" sz="1600" b="1" i="0" u="none" strike="noStrike" dirty="0">
                        <a:solidFill>
                          <a:srgbClr val="FFFFFF"/>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hMerge="1">
                  <a:tcPr marL="5522" marR="5522" marT="5522" marB="0" anchor="ctr">
                    <a:lnL w="12700" cmpd="sng">
                      <a:noFill/>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r>
              <a:tr h="361179">
                <a:tc>
                  <a:txBody>
                    <a:bodyPr/>
                    <a:lstStyle/>
                    <a:p>
                      <a:pPr algn="l" fontAlgn="ctr"/>
                      <a:r>
                        <a:rPr lang="en-US" sz="1300" u="none" strike="noStrike" dirty="0">
                          <a:effectLst/>
                          <a:latin typeface="微軟正黑體" panose="020B0604030504040204" charset="-120"/>
                          <a:ea typeface="微軟正黑體" panose="020B0604030504040204" charset="-120"/>
                        </a:rPr>
                        <a:t>aisi010</a:t>
                      </a:r>
                      <a:endParaRPr 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ctr"/>
                      <a:r>
                        <a:rPr lang="en-US" sz="1300" u="none" strike="noStrike" dirty="0" err="1">
                          <a:effectLst/>
                          <a:latin typeface="微軟正黑體" panose="020B0604030504040204" charset="-120"/>
                          <a:ea typeface="微軟正黑體" panose="020B0604030504040204" charset="-120"/>
                        </a:rPr>
                        <a:t>g_today</a:t>
                      </a:r>
                      <a:r>
                        <a:rPr lang="en-US" sz="1300" u="none" strike="noStrike" dirty="0">
                          <a:effectLst/>
                          <a:latin typeface="微軟正黑體" panose="020B0604030504040204" charset="-120"/>
                          <a:ea typeface="微軟正黑體" panose="020B0604030504040204" charset="-120"/>
                        </a:rPr>
                        <a:t> &gt;2025/12/31 </a:t>
                      </a:r>
                      <a:r>
                        <a:rPr lang="zh-TW" altLang="en-US" sz="1300" u="none" strike="noStrike" dirty="0">
                          <a:effectLst/>
                          <a:latin typeface="微軟正黑體" panose="020B0604030504040204" charset="-120"/>
                          <a:ea typeface="微軟正黑體" panose="020B0604030504040204" charset="-120"/>
                        </a:rPr>
                        <a:t>隱藏 </a:t>
                      </a:r>
                      <a:r>
                        <a:rPr lang="en-US" sz="1300" u="none" strike="noStrike" dirty="0">
                          <a:effectLst/>
                          <a:latin typeface="微軟正黑體" panose="020B0604030504040204" charset="-120"/>
                          <a:ea typeface="微軟正黑體" panose="020B0604030504040204" charset="-120"/>
                        </a:rPr>
                        <a:t>isaa041</a:t>
                      </a:r>
                      <a:endParaRPr 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cPr marL="5522" marR="5522" marT="5522" marB="0" anchor="ctr">
                    <a:lnL w="12700" cmpd="sng">
                      <a:noFill/>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09592">
                <a:tc>
                  <a:txBody>
                    <a:bodyPr/>
                    <a:lstStyle/>
                    <a:p>
                      <a:pPr algn="l" fontAlgn="ctr"/>
                      <a:r>
                        <a:rPr lang="en-US" sz="1300" u="none" strike="noStrike" dirty="0">
                          <a:effectLst/>
                          <a:latin typeface="微軟正黑體" panose="020B0604030504040204" charset="-120"/>
                          <a:ea typeface="微軟正黑體" panose="020B0604030504040204" charset="-120"/>
                        </a:rPr>
                        <a:t>aisi120</a:t>
                      </a:r>
                      <a:endParaRPr 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300" u="none" strike="noStrike" dirty="0">
                          <a:effectLst/>
                          <a:latin typeface="微軟正黑體" panose="020B0604030504040204" charset="-120"/>
                          <a:ea typeface="微軟正黑體" panose="020B0604030504040204" charset="-120"/>
                        </a:rPr>
                        <a:t>增加 </a:t>
                      </a:r>
                      <a:r>
                        <a:rPr lang="en-US" altLang="zh-TW" sz="1300" u="none" strike="noStrike" dirty="0">
                          <a:effectLst/>
                          <a:latin typeface="微軟正黑體" panose="020B0604030504040204" charset="-120"/>
                          <a:ea typeface="微軟正黑體" panose="020B0604030504040204" charset="-120"/>
                        </a:rPr>
                        <a:t>5G0001 </a:t>
                      </a:r>
                      <a:r>
                        <a:rPr lang="zh-TW" altLang="en-US" sz="1300" u="none" strike="noStrike" dirty="0">
                          <a:effectLst/>
                          <a:latin typeface="微軟正黑體" panose="020B0604030504040204" charset="-120"/>
                          <a:ea typeface="微軟正黑體" panose="020B0604030504040204" charset="-120"/>
                        </a:rPr>
                        <a:t>境外電商營業人</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mpd="sng">
                      <a:noFill/>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zh-TW" altLang="en-US" sz="1300" b="0" i="0" u="none" strike="noStrike" dirty="0">
                        <a:solidFill>
                          <a:srgbClr val="000000"/>
                        </a:solidFill>
                        <a:effectLst/>
                        <a:latin typeface="微軟正黑體" panose="020B0604030504040204" charset="-120"/>
                        <a:ea typeface="微軟正黑體" panose="020B0604030504040204" charset="-120"/>
                      </a:endParaRPr>
                    </a:p>
                  </a:txBody>
                  <a:tcPr marL="5522" marR="5522" marT="5522" marB="0" anchor="ctr">
                    <a:lnL w="12700" cmpd="sng">
                      <a:noFill/>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r>
              <a:tr h="1418646">
                <a:tc>
                  <a:txBody>
                    <a:bodyPr/>
                    <a:lstStyle/>
                    <a:p>
                      <a:pPr algn="l" fontAlgn="ctr"/>
                      <a:r>
                        <a:rPr lang="en-US" sz="1300" u="none" strike="noStrike" dirty="0">
                          <a:effectLst/>
                          <a:latin typeface="微軟正黑體" panose="020B0604030504040204" charset="-120"/>
                          <a:ea typeface="微軟正黑體" panose="020B0604030504040204" charset="-120"/>
                        </a:rPr>
                        <a:t>aist310/aist350</a:t>
                      </a:r>
                      <a:endParaRPr 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ctr"/>
                      <a:r>
                        <a:rPr lang="en-US" altLang="zh-TW" sz="1300" u="none" strike="noStrike" dirty="0">
                          <a:effectLst/>
                          <a:latin typeface="微軟正黑體" panose="020B0604030504040204" charset="-120"/>
                          <a:ea typeface="微軟正黑體" panose="020B0604030504040204" charset="-120"/>
                        </a:rPr>
                        <a:t>isat206 </a:t>
                      </a:r>
                      <a:r>
                        <a:rPr lang="zh-TW" altLang="en-US" sz="1300" u="none" strike="noStrike" dirty="0">
                          <a:effectLst/>
                          <a:latin typeface="微軟正黑體" panose="020B0604030504040204" charset="-120"/>
                          <a:ea typeface="微軟正黑體" panose="020B0604030504040204" charset="-120"/>
                        </a:rPr>
                        <a:t>放大</a:t>
                      </a:r>
                      <a:r>
                        <a:rPr lang="en-US" altLang="zh-TW" sz="1300" u="none" strike="noStrike" dirty="0">
                          <a:effectLst/>
                          <a:latin typeface="微軟正黑體" panose="020B0604030504040204" charset="-120"/>
                          <a:ea typeface="微軟正黑體" panose="020B0604030504040204" charset="-120"/>
                        </a:rPr>
                        <a:t>500 </a:t>
                      </a:r>
                      <a:r>
                        <a:rPr lang="zh-TW" altLang="en-US" sz="1300" u="none" strike="noStrike" dirty="0">
                          <a:effectLst/>
                          <a:latin typeface="微軟正黑體" panose="020B0604030504040204" charset="-120"/>
                          <a:ea typeface="微軟正黑體" panose="020B0604030504040204" charset="-120"/>
                        </a:rPr>
                        <a:t>後評估是否調整</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altLang="zh-TW" sz="1300" u="none" strike="noStrike" dirty="0">
                          <a:effectLst/>
                          <a:latin typeface="微軟正黑體" panose="020B0604030504040204" charset="-120"/>
                          <a:ea typeface="微軟正黑體" panose="020B0604030504040204" charset="-120"/>
                        </a:rPr>
                        <a:t>isat207 </a:t>
                      </a:r>
                      <a:r>
                        <a:rPr lang="zh-TW" altLang="en-US" sz="1300" u="none" strike="noStrike" dirty="0">
                          <a:effectLst/>
                          <a:latin typeface="微軟正黑體" panose="020B0604030504040204" charset="-120"/>
                          <a:ea typeface="微軟正黑體" panose="020B0604030504040204" charset="-120"/>
                        </a:rPr>
                        <a:t>放大</a:t>
                      </a:r>
                      <a:r>
                        <a:rPr lang="en-US" altLang="zh-TW" sz="1300" u="none" strike="noStrike" dirty="0">
                          <a:effectLst/>
                          <a:latin typeface="微軟正黑體" panose="020B0604030504040204" charset="-120"/>
                          <a:ea typeface="微軟正黑體" panose="020B0604030504040204" charset="-120"/>
                        </a:rPr>
                        <a:t>500 </a:t>
                      </a:r>
                      <a:r>
                        <a:rPr lang="zh-TW" altLang="en-US" sz="1300" u="none" strike="noStrike" dirty="0">
                          <a:effectLst/>
                          <a:latin typeface="微軟正黑體" panose="020B0604030504040204" charset="-120"/>
                          <a:ea typeface="微軟正黑體" panose="020B0604030504040204" charset="-120"/>
                        </a:rPr>
                        <a:t>後評估是否調整</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isah004 </a:t>
                      </a:r>
                      <a:r>
                        <a:rPr lang="zh-TW" altLang="en-US" sz="1300" u="none" strike="noStrike" dirty="0">
                          <a:effectLst/>
                          <a:latin typeface="微軟正黑體" panose="020B0604030504040204" charset="-120"/>
                          <a:ea typeface="微軟正黑體" panose="020B0604030504040204" charset="-120"/>
                        </a:rPr>
                        <a:t>放大為 </a:t>
                      </a:r>
                      <a:r>
                        <a:rPr lang="en-US" altLang="zh-TW" sz="1300" u="none" strike="noStrike" dirty="0">
                          <a:effectLst/>
                          <a:latin typeface="微軟正黑體" panose="020B0604030504040204" charset="-120"/>
                          <a:ea typeface="微軟正黑體" panose="020B0604030504040204" charset="-120"/>
                        </a:rPr>
                        <a:t>500</a:t>
                      </a:r>
                      <a:endParaRPr lang="en-US" altLang="zh-TW"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altLang="zh-TW" sz="1300" u="none" strike="noStrike" dirty="0">
                          <a:effectLst/>
                          <a:latin typeface="微軟正黑體" panose="020B0604030504040204" charset="-120"/>
                          <a:ea typeface="微軟正黑體" panose="020B0604030504040204" charset="-120"/>
                        </a:rPr>
                        <a:t>isaf203 </a:t>
                      </a:r>
                      <a:r>
                        <a:rPr lang="zh-TW" altLang="en-US" sz="1300" u="none" strike="noStrike" dirty="0">
                          <a:effectLst/>
                          <a:latin typeface="微軟正黑體" panose="020B0604030504040204" charset="-120"/>
                          <a:ea typeface="微軟正黑體" panose="020B0604030504040204" charset="-120"/>
                        </a:rPr>
                        <a:t>放大</a:t>
                      </a:r>
                      <a:r>
                        <a:rPr lang="en-US" altLang="zh-TW" sz="1300" u="none" strike="noStrike" dirty="0">
                          <a:effectLst/>
                          <a:latin typeface="微軟正黑體" panose="020B0604030504040204" charset="-120"/>
                          <a:ea typeface="微軟正黑體" panose="020B0604030504040204" charset="-120"/>
                        </a:rPr>
                        <a:t>500 </a:t>
                      </a:r>
                      <a:r>
                        <a:rPr lang="zh-TW" altLang="en-US" sz="1300" u="none" strike="noStrike" dirty="0">
                          <a:effectLst/>
                          <a:latin typeface="微軟正黑體" panose="020B0604030504040204" charset="-120"/>
                          <a:ea typeface="微軟正黑體" panose="020B0604030504040204" charset="-120"/>
                        </a:rPr>
                        <a:t>後評估是否調整</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altLang="zh-TW" sz="1300" u="none" strike="noStrike" dirty="0">
                          <a:effectLst/>
                          <a:latin typeface="微軟正黑體" panose="020B0604030504040204" charset="-120"/>
                          <a:ea typeface="微軟正黑體" panose="020B0604030504040204" charset="-120"/>
                        </a:rPr>
                        <a:t>isaf204 </a:t>
                      </a:r>
                      <a:r>
                        <a:rPr lang="zh-TW" altLang="en-US" sz="1300" u="none" strike="noStrike" dirty="0">
                          <a:effectLst/>
                          <a:latin typeface="微軟正黑體" panose="020B0604030504040204" charset="-120"/>
                          <a:ea typeface="微軟正黑體" panose="020B0604030504040204" charset="-120"/>
                        </a:rPr>
                        <a:t>放大</a:t>
                      </a:r>
                      <a:r>
                        <a:rPr lang="en-US" altLang="zh-TW" sz="1300" u="none" strike="noStrike" dirty="0">
                          <a:effectLst/>
                          <a:latin typeface="微軟正黑體" panose="020B0604030504040204" charset="-120"/>
                          <a:ea typeface="微軟正黑體" panose="020B0604030504040204" charset="-120"/>
                        </a:rPr>
                        <a:t>500 </a:t>
                      </a:r>
                      <a:r>
                        <a:rPr lang="zh-TW" altLang="en-US" sz="1300" u="none" strike="noStrike" dirty="0">
                          <a:effectLst/>
                          <a:latin typeface="微軟正黑體" panose="020B0604030504040204" charset="-120"/>
                          <a:ea typeface="微軟正黑體" panose="020B0604030504040204" charset="-120"/>
                        </a:rPr>
                        <a:t>後評估是否調整</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當境外電商營業人 </a:t>
                      </a:r>
                      <a:r>
                        <a:rPr lang="en-US" altLang="zh-TW" sz="1300" u="none" strike="noStrike" dirty="0">
                          <a:effectLst/>
                          <a:latin typeface="微軟正黑體" panose="020B0604030504040204" charset="-120"/>
                          <a:ea typeface="微軟正黑體" panose="020B0604030504040204" charset="-120"/>
                        </a:rPr>
                        <a:t>5</a:t>
                      </a:r>
                      <a:r>
                        <a:rPr lang="en-US" sz="1300" u="none" strike="noStrike" dirty="0">
                          <a:effectLst/>
                          <a:latin typeface="微軟正黑體" panose="020B0604030504040204" charset="-120"/>
                          <a:ea typeface="微軟正黑體" panose="020B0604030504040204" charset="-120"/>
                        </a:rPr>
                        <a:t>G0001</a:t>
                      </a:r>
                      <a:r>
                        <a:rPr lang="zh-TW" altLang="en-US" sz="1300" u="none" strike="noStrike" dirty="0">
                          <a:effectLst/>
                          <a:latin typeface="微軟正黑體" panose="020B0604030504040204" charset="-120"/>
                          <a:ea typeface="微軟正黑體" panose="020B0604030504040204" charset="-120"/>
                        </a:rPr>
                        <a:t>時開放</a:t>
                      </a:r>
                      <a:r>
                        <a:rPr lang="en-US" sz="1300" u="none" strike="noStrike" dirty="0">
                          <a:effectLst/>
                          <a:latin typeface="微軟正黑體" panose="020B0604030504040204" charset="-120"/>
                          <a:ea typeface="微軟正黑體" panose="020B0604030504040204" charset="-120"/>
                        </a:rPr>
                        <a:t>CarrierId1</a:t>
                      </a:r>
                      <a:r>
                        <a:rPr lang="zh-TW" altLang="en-US" sz="1300" u="none" strike="noStrike" dirty="0">
                          <a:effectLst/>
                          <a:latin typeface="微軟正黑體" panose="020B0604030504040204" charset="-120"/>
                          <a:ea typeface="微軟正黑體" panose="020B0604030504040204" charset="-120"/>
                        </a:rPr>
                        <a:t>維護 </a:t>
                      </a:r>
                      <a:r>
                        <a:rPr lang="en-US" sz="1300" u="none" strike="noStrike" dirty="0">
                          <a:effectLst/>
                          <a:latin typeface="微軟正黑體" panose="020B0604030504040204" charset="-120"/>
                          <a:ea typeface="微軟正黑體" panose="020B0604030504040204" charset="-120"/>
                        </a:rPr>
                        <a:t>email ,CarrierId2 </a:t>
                      </a:r>
                      <a:r>
                        <a:rPr lang="zh-TW" altLang="en-US" sz="1300" u="none" strike="noStrike" dirty="0">
                          <a:effectLst/>
                          <a:latin typeface="微軟正黑體" panose="020B0604030504040204" charset="-120"/>
                          <a:ea typeface="微軟正黑體" panose="020B0604030504040204" charset="-120"/>
                        </a:rPr>
                        <a:t>不用開放</a:t>
                      </a:r>
                      <a:r>
                        <a:rPr lang="en-US" altLang="zh-TW" sz="1300" u="none" strike="noStrike" dirty="0">
                          <a:effectLst/>
                          <a:latin typeface="微軟正黑體" panose="020B0604030504040204" charset="-120"/>
                          <a:ea typeface="微軟正黑體" panose="020B0604030504040204" charset="-120"/>
                        </a:rPr>
                        <a:t>, </a:t>
                      </a:r>
                      <a:endParaRPr lang="en-US" altLang="zh-TW" sz="1300" u="none" strike="noStrike" dirty="0" smtClean="0">
                        <a:effectLst/>
                        <a:latin typeface="微軟正黑體" panose="020B0604030504040204" charset="-120"/>
                        <a:ea typeface="微軟正黑體" panose="020B0604030504040204" charset="-120"/>
                      </a:endParaRPr>
                    </a:p>
                    <a:p>
                      <a:pPr algn="l" fontAlgn="ctr"/>
                      <a:r>
                        <a:rPr lang="zh-TW" altLang="en-US" sz="1300" u="none" strike="noStrike" dirty="0" smtClean="0">
                          <a:effectLst/>
                          <a:latin typeface="微軟正黑體" panose="020B0604030504040204" charset="-120"/>
                          <a:ea typeface="微軟正黑體" panose="020B0604030504040204" charset="-120"/>
                        </a:rPr>
                        <a:t>由</a:t>
                      </a:r>
                      <a:r>
                        <a:rPr lang="en-US" sz="1300" u="none" strike="noStrike" dirty="0">
                          <a:effectLst/>
                          <a:latin typeface="微軟正黑體" panose="020B0604030504040204" charset="-120"/>
                          <a:ea typeface="微軟正黑體" panose="020B0604030504040204" charset="-120"/>
                        </a:rPr>
                        <a:t>CarrierId1</a:t>
                      </a:r>
                      <a:r>
                        <a:rPr lang="zh-TW" altLang="en-US" sz="1300" u="none" strike="noStrike" dirty="0">
                          <a:effectLst/>
                          <a:latin typeface="微軟正黑體" panose="020B0604030504040204" charset="-120"/>
                          <a:ea typeface="微軟正黑體" panose="020B0604030504040204" charset="-120"/>
                        </a:rPr>
                        <a:t>預帶</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cPr marL="5522" marR="5522" marT="5522" marB="0" anchor="ctr">
                    <a:lnL w="12700" cmpd="sng">
                      <a:noFill/>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129797">
                <a:tc>
                  <a:txBody>
                    <a:bodyPr/>
                    <a:lstStyle/>
                    <a:p>
                      <a:pPr algn="l" fontAlgn="ctr"/>
                      <a:r>
                        <a:rPr lang="en-US" sz="1300" u="none" strike="noStrike" dirty="0">
                          <a:effectLst/>
                          <a:latin typeface="微軟正黑體" panose="020B0604030504040204" charset="-120"/>
                          <a:ea typeface="微軟正黑體" panose="020B0604030504040204" charset="-120"/>
                        </a:rPr>
                        <a:t>aisp520</a:t>
                      </a:r>
                      <a:endParaRPr 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ctr"/>
                      <a:r>
                        <a:rPr lang="zh-TW" altLang="en-US" sz="1300" u="none" strike="noStrike" dirty="0">
                          <a:effectLst/>
                          <a:latin typeface="微軟正黑體" panose="020B0604030504040204" charset="-120"/>
                          <a:ea typeface="微軟正黑體" panose="020B0604030504040204" charset="-120"/>
                        </a:rPr>
                        <a:t>當 </a:t>
                      </a:r>
                      <a:r>
                        <a:rPr lang="en-US" altLang="zh-TW" sz="1300" u="none" strike="noStrike" dirty="0">
                          <a:effectLst/>
                          <a:latin typeface="微軟正黑體" panose="020B0604030504040204" charset="-120"/>
                          <a:ea typeface="微軟正黑體" panose="020B0604030504040204" charset="-120"/>
                        </a:rPr>
                        <a:t>isaa041 = Y </a:t>
                      </a:r>
                      <a:r>
                        <a:rPr lang="zh-TW" altLang="en-US" sz="1300" u="none" strike="noStrike" dirty="0">
                          <a:effectLst/>
                          <a:latin typeface="微軟正黑體" panose="020B0604030504040204" charset="-120"/>
                          <a:ea typeface="微軟正黑體" panose="020B0604030504040204" charset="-120"/>
                        </a:rPr>
                        <a:t>時處理以下邏輯</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altLang="zh-TW" sz="1300" u="none" strike="noStrike" dirty="0">
                          <a:effectLst/>
                          <a:latin typeface="微軟正黑體" panose="020B0604030504040204" charset="-120"/>
                          <a:ea typeface="微軟正黑體" panose="020B0604030504040204" charset="-120"/>
                        </a:rPr>
                        <a:t>isat206 </a:t>
                      </a:r>
                      <a:r>
                        <a:rPr lang="zh-TW" altLang="en-US" sz="1300" u="none" strike="noStrike" dirty="0">
                          <a:effectLst/>
                          <a:latin typeface="微軟正黑體" panose="020B0604030504040204" charset="-120"/>
                          <a:ea typeface="微軟正黑體" panose="020B0604030504040204" charset="-120"/>
                        </a:rPr>
                        <a:t>放大</a:t>
                      </a:r>
                      <a:r>
                        <a:rPr lang="en-US" altLang="zh-TW" sz="1300" u="none" strike="noStrike" dirty="0">
                          <a:effectLst/>
                          <a:latin typeface="微軟正黑體" panose="020B0604030504040204" charset="-120"/>
                          <a:ea typeface="微軟正黑體" panose="020B0604030504040204" charset="-120"/>
                        </a:rPr>
                        <a:t>400 </a:t>
                      </a:r>
                      <a:r>
                        <a:rPr lang="zh-TW" altLang="en-US" sz="1300" u="none" strike="noStrike" dirty="0">
                          <a:effectLst/>
                          <a:latin typeface="微軟正黑體" panose="020B0604030504040204" charset="-120"/>
                          <a:ea typeface="微軟正黑體" panose="020B0604030504040204" charset="-120"/>
                        </a:rPr>
                        <a:t>後評估是否調整</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altLang="zh-TW" sz="1300" u="none" strike="noStrike" dirty="0">
                          <a:effectLst/>
                          <a:latin typeface="微軟正黑體" panose="020B0604030504040204" charset="-120"/>
                          <a:ea typeface="微軟正黑體" panose="020B0604030504040204" charset="-120"/>
                        </a:rPr>
                        <a:t>isat207 </a:t>
                      </a:r>
                      <a:r>
                        <a:rPr lang="zh-TW" altLang="en-US" sz="1300" u="none" strike="noStrike" dirty="0">
                          <a:effectLst/>
                          <a:latin typeface="微軟正黑體" panose="020B0604030504040204" charset="-120"/>
                          <a:ea typeface="微軟正黑體" panose="020B0604030504040204" charset="-120"/>
                        </a:rPr>
                        <a:t>放大</a:t>
                      </a:r>
                      <a:r>
                        <a:rPr lang="en-US" altLang="zh-TW" sz="1300" u="none" strike="noStrike" dirty="0">
                          <a:effectLst/>
                          <a:latin typeface="微軟正黑體" panose="020B0604030504040204" charset="-120"/>
                          <a:ea typeface="微軟正黑體" panose="020B0604030504040204" charset="-120"/>
                        </a:rPr>
                        <a:t>400 </a:t>
                      </a:r>
                      <a:r>
                        <a:rPr lang="zh-TW" altLang="en-US" sz="1300" u="none" strike="noStrike" dirty="0">
                          <a:effectLst/>
                          <a:latin typeface="微軟正黑體" panose="020B0604030504040204" charset="-120"/>
                          <a:ea typeface="微軟正黑體" panose="020B0604030504040204" charset="-120"/>
                        </a:rPr>
                        <a:t>後評估是否調整</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isah004 </a:t>
                      </a:r>
                      <a:r>
                        <a:rPr lang="zh-TW" altLang="en-US" sz="1300" u="none" strike="noStrike" dirty="0">
                          <a:effectLst/>
                          <a:latin typeface="微軟正黑體" panose="020B0604030504040204" charset="-120"/>
                          <a:ea typeface="微軟正黑體" panose="020B0604030504040204" charset="-120"/>
                        </a:rPr>
                        <a:t>放大為 </a:t>
                      </a:r>
                      <a:r>
                        <a:rPr lang="en-US" altLang="zh-TW" sz="1300" u="none" strike="noStrike" dirty="0">
                          <a:effectLst/>
                          <a:latin typeface="微軟正黑體" panose="020B0604030504040204" charset="-120"/>
                          <a:ea typeface="微軟正黑體" panose="020B0604030504040204" charset="-120"/>
                        </a:rPr>
                        <a:t>500</a:t>
                      </a:r>
                      <a:endParaRPr lang="en-US" altLang="zh-TW"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增加零稅率原因欄位</a:t>
                      </a:r>
                      <a:r>
                        <a:rPr lang="en-US" altLang="zh-TW" sz="1300" u="none" strike="noStrike" dirty="0">
                          <a:effectLst/>
                          <a:latin typeface="微軟正黑體" panose="020B0604030504040204" charset="-120"/>
                          <a:ea typeface="微軟正黑體" panose="020B0604030504040204" charset="-120"/>
                        </a:rPr>
                        <a:t>(</a:t>
                      </a:r>
                      <a:r>
                        <a:rPr lang="en-US" sz="1300" u="none" strike="noStrike" dirty="0" err="1">
                          <a:effectLst/>
                          <a:latin typeface="微軟正黑體" panose="020B0604030504040204" charset="-120"/>
                          <a:ea typeface="微軟正黑體" panose="020B0604030504040204" charset="-120"/>
                        </a:rPr>
                        <a:t>ZeroTaxRateReason</a:t>
                      </a:r>
                      <a:r>
                        <a:rPr lang="en-US" sz="1300" u="none" strike="noStrike" dirty="0">
                          <a:effectLst/>
                          <a:latin typeface="微軟正黑體" panose="020B0604030504040204" charset="-120"/>
                          <a:ea typeface="微軟正黑體" panose="020B0604030504040204" charset="-120"/>
                        </a:rPr>
                        <a:t>) '7'+isaf059</a:t>
                      </a:r>
                      <a:endParaRPr 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調整明細排列序號</a:t>
                      </a:r>
                      <a:r>
                        <a:rPr lang="en-US" altLang="zh-TW" sz="1300" u="none" strike="noStrike" dirty="0">
                          <a:effectLst/>
                          <a:latin typeface="微軟正黑體" panose="020B0604030504040204" charset="-120"/>
                          <a:ea typeface="微軟正黑體" panose="020B0604030504040204" charset="-120"/>
                        </a:rPr>
                        <a:t>(</a:t>
                      </a:r>
                      <a:r>
                        <a:rPr lang="en-US" sz="1300" u="none" strike="noStrike" dirty="0" err="1">
                          <a:effectLst/>
                          <a:latin typeface="微軟正黑體" panose="020B0604030504040204" charset="-120"/>
                          <a:ea typeface="微軟正黑體" panose="020B0604030504040204" charset="-120"/>
                        </a:rPr>
                        <a:t>SequenceNumber</a:t>
                      </a:r>
                      <a:r>
                        <a:rPr lang="en-US" sz="1300" u="none" strike="noStrike" dirty="0">
                          <a:effectLst/>
                          <a:latin typeface="微軟正黑體" panose="020B0604030504040204" charset="-120"/>
                          <a:ea typeface="微軟正黑體" panose="020B0604030504040204" charset="-120"/>
                        </a:rPr>
                        <a:t>)</a:t>
                      </a:r>
                      <a:r>
                        <a:rPr lang="zh-TW" altLang="en-US" sz="1300" u="none" strike="noStrike" dirty="0">
                          <a:effectLst/>
                          <a:latin typeface="微軟正黑體" panose="020B0604030504040204" charset="-120"/>
                          <a:ea typeface="微軟正黑體" panose="020B0604030504040204" charset="-120"/>
                        </a:rPr>
                        <a:t>對應變數 </a:t>
                      </a:r>
                      <a:r>
                        <a:rPr lang="en-US" sz="1300" u="none" strike="noStrike" dirty="0" err="1">
                          <a:effectLst/>
                          <a:latin typeface="微軟正黑體" panose="020B0604030504040204" charset="-120"/>
                          <a:ea typeface="微軟正黑體" panose="020B0604030504040204" charset="-120"/>
                        </a:rPr>
                        <a:t>l_detail_no_str</a:t>
                      </a:r>
                      <a:r>
                        <a:rPr lang="en-US" sz="1300" u="none" strike="noStrike" dirty="0">
                          <a:effectLst/>
                          <a:latin typeface="微軟正黑體" panose="020B0604030504040204" charset="-120"/>
                          <a:ea typeface="微軟正黑體" panose="020B0604030504040204" charset="-120"/>
                        </a:rPr>
                        <a:t> </a:t>
                      </a:r>
                      <a:r>
                        <a:rPr lang="zh-TW" altLang="en-US" sz="1300" u="none" strike="noStrike" dirty="0">
                          <a:effectLst/>
                          <a:latin typeface="微軟正黑體" panose="020B0604030504040204" charset="-120"/>
                          <a:ea typeface="微軟正黑體" panose="020B0604030504040204" charset="-120"/>
                        </a:rPr>
                        <a:t>長度改為 </a:t>
                      </a:r>
                      <a:r>
                        <a:rPr lang="en-US" altLang="zh-TW" sz="1300" u="none" strike="noStrike" dirty="0">
                          <a:effectLst/>
                          <a:latin typeface="微軟正黑體" panose="020B0604030504040204" charset="-120"/>
                          <a:ea typeface="微軟正黑體" panose="020B0604030504040204" charset="-120"/>
                        </a:rPr>
                        <a:t>4</a:t>
                      </a:r>
                      <a:endParaRPr lang="en-US" altLang="zh-TW"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增加課稅別</a:t>
                      </a:r>
                      <a:r>
                        <a:rPr lang="en-US" altLang="zh-TW" sz="1300" u="none" strike="noStrike" dirty="0">
                          <a:effectLst/>
                          <a:latin typeface="微軟正黑體" panose="020B0604030504040204" charset="-120"/>
                          <a:ea typeface="微軟正黑體" panose="020B0604030504040204" charset="-120"/>
                        </a:rPr>
                        <a:t>(</a:t>
                      </a:r>
                      <a:r>
                        <a:rPr lang="en-US" altLang="zh-TW" sz="1300" u="none" strike="noStrike" dirty="0" err="1">
                          <a:effectLst/>
                          <a:latin typeface="微軟正黑體" panose="020B0604030504040204" charset="-120"/>
                          <a:ea typeface="微軟正黑體" panose="020B0604030504040204" charset="-120"/>
                        </a:rPr>
                        <a:t>TaxType</a:t>
                      </a:r>
                      <a:r>
                        <a:rPr lang="en-US" altLang="zh-TW" sz="1300" u="none" strike="noStrike" dirty="0">
                          <a:effectLst/>
                          <a:latin typeface="微軟正黑體" panose="020B0604030504040204" charset="-120"/>
                          <a:ea typeface="微軟正黑體" panose="020B0604030504040204" charset="-120"/>
                        </a:rPr>
                        <a:t>)</a:t>
                      </a:r>
                      <a:r>
                        <a:rPr lang="zh-TW" altLang="en-US" sz="1300" u="none" strike="noStrike" dirty="0">
                          <a:effectLst/>
                          <a:latin typeface="微軟正黑體" panose="020B0604030504040204" charset="-120"/>
                          <a:ea typeface="微軟正黑體" panose="020B0604030504040204" charset="-120"/>
                        </a:rPr>
                        <a:t>欄位 </a:t>
                      </a:r>
                      <a:r>
                        <a:rPr lang="en-US" altLang="zh-TW" sz="1300" u="none" strike="noStrike" dirty="0">
                          <a:effectLst/>
                          <a:latin typeface="微軟正黑體" panose="020B0604030504040204" charset="-120"/>
                          <a:ea typeface="微軟正黑體" panose="020B0604030504040204" charset="-120"/>
                        </a:rPr>
                        <a:t>isat022</a:t>
                      </a:r>
                      <a:endParaRPr lang="en-US" altLang="zh-TW"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營業稅額</a:t>
                      </a:r>
                      <a:r>
                        <a:rPr lang="en-US" altLang="zh-TW" sz="1300" u="none" strike="noStrike" dirty="0">
                          <a:effectLst/>
                          <a:latin typeface="微軟正黑體" panose="020B0604030504040204" charset="-120"/>
                          <a:ea typeface="微軟正黑體" panose="020B0604030504040204" charset="-120"/>
                        </a:rPr>
                        <a:t>(</a:t>
                      </a:r>
                      <a:r>
                        <a:rPr lang="en-US" altLang="zh-TW" sz="1300" u="none" strike="noStrike" dirty="0" err="1">
                          <a:effectLst/>
                          <a:latin typeface="微軟正黑體" panose="020B0604030504040204" charset="-120"/>
                          <a:ea typeface="微軟正黑體" panose="020B0604030504040204" charset="-120"/>
                        </a:rPr>
                        <a:t>TaxAmount</a:t>
                      </a:r>
                      <a:r>
                        <a:rPr lang="en-US" altLang="zh-TW" sz="1300" u="none" strike="noStrike" dirty="0">
                          <a:effectLst/>
                          <a:latin typeface="微軟正黑體" panose="020B0604030504040204" charset="-120"/>
                          <a:ea typeface="微軟正黑體" panose="020B0604030504040204" charset="-120"/>
                        </a:rPr>
                        <a:t>)</a:t>
                      </a:r>
                      <a:r>
                        <a:rPr lang="zh-TW" altLang="en-US" sz="1300" u="none" strike="noStrike" dirty="0">
                          <a:effectLst/>
                          <a:latin typeface="微軟正黑體" panose="020B0604030504040204" charset="-120"/>
                          <a:ea typeface="微軟正黑體" panose="020B0604030504040204" charset="-120"/>
                        </a:rPr>
                        <a:t>整數</a:t>
                      </a:r>
                      <a:r>
                        <a:rPr lang="en-US" altLang="zh-TW" sz="1300" u="none" strike="noStrike" dirty="0">
                          <a:effectLst/>
                          <a:latin typeface="微軟正黑體" panose="020B0604030504040204" charset="-120"/>
                          <a:ea typeface="微軟正黑體" panose="020B0604030504040204" charset="-120"/>
                        </a:rPr>
                        <a:t>(</a:t>
                      </a:r>
                      <a:r>
                        <a:rPr lang="zh-TW" altLang="en-US" sz="1300" u="none" strike="noStrike" dirty="0">
                          <a:effectLst/>
                          <a:latin typeface="微軟正黑體" panose="020B0604030504040204" charset="-120"/>
                          <a:ea typeface="微軟正黑體" panose="020B0604030504040204" charset="-120"/>
                        </a:rPr>
                        <a:t>小數點以下四捨五入</a:t>
                      </a:r>
                      <a:r>
                        <a:rPr lang="en-US" altLang="zh-TW" sz="1300" u="none" strike="noStrike" dirty="0">
                          <a:effectLst/>
                          <a:latin typeface="微軟正黑體" panose="020B0604030504040204" charset="-120"/>
                          <a:ea typeface="微軟正黑體" panose="020B0604030504040204" charset="-120"/>
                        </a:rPr>
                        <a:t>)</a:t>
                      </a:r>
                      <a:endParaRPr lang="en-US" altLang="zh-TW"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匯率</a:t>
                      </a:r>
                      <a:r>
                        <a:rPr lang="en-US" altLang="zh-TW" sz="1300" u="none" strike="noStrike" dirty="0">
                          <a:effectLst/>
                          <a:latin typeface="微軟正黑體" panose="020B0604030504040204" charset="-120"/>
                          <a:ea typeface="微軟正黑體" panose="020B0604030504040204" charset="-120"/>
                        </a:rPr>
                        <a:t>(</a:t>
                      </a:r>
                      <a:r>
                        <a:rPr lang="en-US" sz="1300" u="none" strike="noStrike" dirty="0" err="1">
                          <a:effectLst/>
                          <a:latin typeface="微軟正黑體" panose="020B0604030504040204" charset="-120"/>
                          <a:ea typeface="微軟正黑體" panose="020B0604030504040204" charset="-120"/>
                        </a:rPr>
                        <a:t>ExchangeRate</a:t>
                      </a:r>
                      <a:r>
                        <a:rPr lang="en-US" sz="1300" u="none" strike="noStrike" dirty="0">
                          <a:effectLst/>
                          <a:latin typeface="微軟正黑體" panose="020B0604030504040204" charset="-120"/>
                          <a:ea typeface="微軟正黑體" panose="020B0604030504040204" charset="-120"/>
                        </a:rPr>
                        <a:t>)</a:t>
                      </a:r>
                      <a:r>
                        <a:rPr lang="zh-TW" altLang="en-US" sz="1300" u="none" strike="noStrike" dirty="0">
                          <a:effectLst/>
                          <a:latin typeface="微軟正黑體" panose="020B0604030504040204" charset="-120"/>
                          <a:ea typeface="微軟正黑體" panose="020B0604030504040204" charset="-120"/>
                        </a:rPr>
                        <a:t>最多取至小數五位</a:t>
                      </a:r>
                      <a:endParaRPr lang="zh-TW" alt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原品名</a:t>
                      </a:r>
                      <a:r>
                        <a:rPr lang="en-US" altLang="zh-TW" sz="1300" u="none" strike="noStrike" dirty="0">
                          <a:effectLst/>
                          <a:latin typeface="微軟正黑體" panose="020B0604030504040204" charset="-120"/>
                          <a:ea typeface="微軟正黑體" panose="020B0604030504040204" charset="-120"/>
                        </a:rPr>
                        <a:t>(</a:t>
                      </a:r>
                      <a:r>
                        <a:rPr lang="en-US" sz="1300" u="none" strike="noStrike" dirty="0" err="1">
                          <a:effectLst/>
                          <a:latin typeface="微軟正黑體" panose="020B0604030504040204" charset="-120"/>
                          <a:ea typeface="微軟正黑體" panose="020B0604030504040204" charset="-120"/>
                        </a:rPr>
                        <a:t>OriginalDescription</a:t>
                      </a:r>
                      <a:r>
                        <a:rPr lang="en-US" sz="1300" u="none" strike="noStrike" dirty="0">
                          <a:effectLst/>
                          <a:latin typeface="微軟正黑體" panose="020B0604030504040204" charset="-120"/>
                          <a:ea typeface="微軟正黑體" panose="020B0604030504040204" charset="-120"/>
                        </a:rPr>
                        <a:t>)(isah004) </a:t>
                      </a:r>
                      <a:r>
                        <a:rPr lang="zh-TW" altLang="en-US" sz="1300" u="none" strike="noStrike" dirty="0">
                          <a:effectLst/>
                          <a:latin typeface="微軟正黑體" panose="020B0604030504040204" charset="-120"/>
                          <a:ea typeface="微軟正黑體" panose="020B0604030504040204" charset="-120"/>
                        </a:rPr>
                        <a:t>放大為 </a:t>
                      </a:r>
                      <a:r>
                        <a:rPr lang="en-US" altLang="zh-TW" sz="1300" u="none" strike="noStrike" dirty="0">
                          <a:effectLst/>
                          <a:latin typeface="微軟正黑體" panose="020B0604030504040204" charset="-120"/>
                          <a:ea typeface="微軟正黑體" panose="020B0604030504040204" charset="-120"/>
                        </a:rPr>
                        <a:t>500</a:t>
                      </a:r>
                      <a:endParaRPr lang="en-US" altLang="zh-TW"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A0401/C0401 </a:t>
                      </a:r>
                      <a:r>
                        <a:rPr lang="zh-TW" altLang="en-US" sz="1300" u="none" strike="noStrike" dirty="0">
                          <a:effectLst/>
                          <a:latin typeface="微軟正黑體" panose="020B0604030504040204" charset="-120"/>
                          <a:ea typeface="微軟正黑體" panose="020B0604030504040204" charset="-120"/>
                        </a:rPr>
                        <a:t>目錄變更為 </a:t>
                      </a:r>
                      <a:r>
                        <a:rPr lang="en-US" sz="1300" u="none" strike="noStrike" dirty="0">
                          <a:effectLst/>
                          <a:latin typeface="微軟正黑體" panose="020B0604030504040204" charset="-120"/>
                          <a:ea typeface="微軟正黑體" panose="020B0604030504040204" charset="-120"/>
                        </a:rPr>
                        <a:t>F0401</a:t>
                      </a:r>
                      <a:endParaRPr 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A0501/C0501 </a:t>
                      </a:r>
                      <a:r>
                        <a:rPr lang="zh-TW" altLang="en-US" sz="1300" u="none" strike="noStrike" dirty="0">
                          <a:effectLst/>
                          <a:latin typeface="微軟正黑體" panose="020B0604030504040204" charset="-120"/>
                          <a:ea typeface="微軟正黑體" panose="020B0604030504040204" charset="-120"/>
                        </a:rPr>
                        <a:t>目錄變更為 </a:t>
                      </a:r>
                      <a:r>
                        <a:rPr lang="en-US" sz="1300" u="none" strike="noStrike" dirty="0">
                          <a:effectLst/>
                          <a:latin typeface="微軟正黑體" panose="020B0604030504040204" charset="-120"/>
                          <a:ea typeface="微軟正黑體" panose="020B0604030504040204" charset="-120"/>
                        </a:rPr>
                        <a:t>F0501</a:t>
                      </a:r>
                      <a:endParaRPr 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C0701 </a:t>
                      </a:r>
                      <a:r>
                        <a:rPr lang="zh-TW" altLang="en-US" sz="1300" u="none" strike="noStrike" dirty="0">
                          <a:effectLst/>
                          <a:latin typeface="微軟正黑體" panose="020B0604030504040204" charset="-120"/>
                          <a:ea typeface="微軟正黑體" panose="020B0604030504040204" charset="-120"/>
                        </a:rPr>
                        <a:t>目錄變更為 </a:t>
                      </a:r>
                      <a:r>
                        <a:rPr lang="en-US" sz="1300" u="none" strike="noStrike" dirty="0">
                          <a:effectLst/>
                          <a:latin typeface="微軟正黑體" panose="020B0604030504040204" charset="-120"/>
                          <a:ea typeface="微軟正黑體" panose="020B0604030504040204" charset="-120"/>
                        </a:rPr>
                        <a:t>F0701</a:t>
                      </a:r>
                      <a:endParaRPr 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B0401/D0401 </a:t>
                      </a:r>
                      <a:r>
                        <a:rPr lang="zh-TW" altLang="en-US" sz="1300" u="none" strike="noStrike" dirty="0">
                          <a:effectLst/>
                          <a:latin typeface="微軟正黑體" panose="020B0604030504040204" charset="-120"/>
                          <a:ea typeface="微軟正黑體" panose="020B0604030504040204" charset="-120"/>
                        </a:rPr>
                        <a:t>目錄變更為 </a:t>
                      </a:r>
                      <a:r>
                        <a:rPr lang="en-US" sz="1300" u="none" strike="noStrike" dirty="0">
                          <a:effectLst/>
                          <a:latin typeface="微軟正黑體" panose="020B0604030504040204" charset="-120"/>
                          <a:ea typeface="微軟正黑體" panose="020B0604030504040204" charset="-120"/>
                        </a:rPr>
                        <a:t>G0401</a:t>
                      </a:r>
                      <a:endParaRPr 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en-US" sz="1300" u="none" strike="noStrike" dirty="0">
                          <a:effectLst/>
                          <a:latin typeface="微軟正黑體" panose="020B0604030504040204" charset="-120"/>
                          <a:ea typeface="微軟正黑體" panose="020B0604030504040204" charset="-120"/>
                        </a:rPr>
                        <a:t>D0501 </a:t>
                      </a:r>
                      <a:r>
                        <a:rPr lang="zh-TW" altLang="en-US" sz="1300" u="none" strike="noStrike" dirty="0">
                          <a:effectLst/>
                          <a:latin typeface="微軟正黑體" panose="020B0604030504040204" charset="-120"/>
                          <a:ea typeface="微軟正黑體" panose="020B0604030504040204" charset="-120"/>
                        </a:rPr>
                        <a:t>目錄變更為 </a:t>
                      </a:r>
                      <a:r>
                        <a:rPr lang="en-US" sz="1300" u="none" strike="noStrike" dirty="0">
                          <a:effectLst/>
                          <a:latin typeface="微軟正黑體" panose="020B0604030504040204" charset="-120"/>
                          <a:ea typeface="微軟正黑體" panose="020B0604030504040204" charset="-120"/>
                        </a:rPr>
                        <a:t>G0501</a:t>
                      </a:r>
                      <a:endParaRPr lang="en-US" sz="1300" b="0" i="0" u="none" strike="noStrike" dirty="0">
                        <a:solidFill>
                          <a:srgbClr val="000000"/>
                        </a:solidFill>
                        <a:effectLst/>
                        <a:latin typeface="微軟正黑體" panose="020B0604030504040204" charset="-120"/>
                        <a:ea typeface="微軟正黑體" panose="020B0604030504040204" charset="-120"/>
                      </a:endParaRPr>
                    </a:p>
                    <a:p>
                      <a:pPr algn="l" fontAlgn="ctr"/>
                      <a:r>
                        <a:rPr lang="zh-TW" altLang="en-US" sz="1300" u="none" strike="noStrike" dirty="0">
                          <a:effectLst/>
                          <a:latin typeface="微軟正黑體" panose="020B0604030504040204" charset="-120"/>
                          <a:ea typeface="微軟正黑體" panose="020B0604030504040204" charset="-120"/>
                        </a:rPr>
                        <a:t>目錄 </a:t>
                      </a:r>
                      <a:r>
                        <a:rPr lang="en-US" sz="1300" u="none" strike="noStrike" dirty="0">
                          <a:effectLst/>
                          <a:latin typeface="微軟正黑體" panose="020B0604030504040204" charset="-120"/>
                          <a:ea typeface="微軟正黑體" panose="020B0604030504040204" charset="-120"/>
                        </a:rPr>
                        <a:t>B2BSTORAGE/B2CSTORAGE </a:t>
                      </a:r>
                      <a:r>
                        <a:rPr lang="zh-TW" altLang="en-US" sz="1300" u="none" strike="noStrike" dirty="0">
                          <a:effectLst/>
                          <a:latin typeface="微軟正黑體" panose="020B0604030504040204" charset="-120"/>
                          <a:ea typeface="微軟正黑體" panose="020B0604030504040204" charset="-120"/>
                        </a:rPr>
                        <a:t>改為 </a:t>
                      </a:r>
                      <a:r>
                        <a:rPr lang="en-US" sz="1300" u="none" strike="noStrike" dirty="0">
                          <a:effectLst/>
                          <a:latin typeface="微軟正黑體" panose="020B0604030504040204" charset="-120"/>
                          <a:ea typeface="微軟正黑體" panose="020B0604030504040204" charset="-120"/>
                        </a:rPr>
                        <a:t>B2SSTORAGE</a:t>
                      </a:r>
                      <a:endParaRPr lang="en-US" sz="1300" b="0" i="0" u="none" strike="noStrike" dirty="0">
                        <a:solidFill>
                          <a:srgbClr val="000000"/>
                        </a:solidFill>
                        <a:effectLst/>
                        <a:latin typeface="微軟正黑體" panose="020B0604030504040204" charset="-120"/>
                        <a:ea typeface="微軟正黑體" panose="020B0604030504040204" charset="-12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cPr marL="5522" marR="5522" marT="5522" marB="0" anchor="ctr">
                    <a:lnL w="12700" cmpd="sng">
                      <a:noFill/>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grpSp>
        <p:nvGrpSpPr>
          <p:cNvPr id="3" name="群組 2"/>
          <p:cNvGrpSpPr/>
          <p:nvPr/>
        </p:nvGrpSpPr>
        <p:grpSpPr>
          <a:xfrm>
            <a:off x="9615573" y="311116"/>
            <a:ext cx="2335422" cy="832252"/>
            <a:chOff x="9615573" y="311116"/>
            <a:chExt cx="2335422" cy="832252"/>
          </a:xfrm>
        </p:grpSpPr>
        <p:sp>
          <p:nvSpPr>
            <p:cNvPr id="4" name="文本框 33"/>
            <p:cNvSpPr txBox="1"/>
            <p:nvPr/>
          </p:nvSpPr>
          <p:spPr>
            <a:xfrm>
              <a:off x="9615573" y="677570"/>
              <a:ext cx="2209800" cy="338554"/>
            </a:xfrm>
            <a:prstGeom prst="rect">
              <a:avLst/>
            </a:prstGeom>
            <a:noFill/>
          </p:spPr>
          <p:txBody>
            <a:bodyPr wrap="square" rtlCol="0">
              <a:spAutoFit/>
            </a:bodyPr>
            <a:lstStyle/>
            <a:p>
              <a:r>
                <a:rPr lang="zh-TW" altLang="en-US" sz="1600" dirty="0"/>
                <a:t>系統開發流程</a:t>
              </a:r>
              <a:endParaRPr lang="zh-TW" altLang="en-US" sz="1600" dirty="0"/>
            </a:p>
          </p:txBody>
        </p:sp>
        <p:pic>
          <p:nvPicPr>
            <p:cNvPr id="5" name="图片 18"/>
            <p:cNvPicPr>
              <a:picLocks noChangeAspect="1"/>
            </p:cNvPicPr>
            <p:nvPr/>
          </p:nvPicPr>
          <p:blipFill>
            <a:blip r:embed="rId1"/>
            <a:stretch>
              <a:fillRect/>
            </a:stretch>
          </p:blipFill>
          <p:spPr>
            <a:xfrm>
              <a:off x="10920325" y="311116"/>
              <a:ext cx="1030670" cy="832252"/>
            </a:xfrm>
            <a:prstGeom prst="rect">
              <a:avLst/>
            </a:prstGeom>
            <a:noFill/>
            <a:ln w="9525">
              <a:noFill/>
            </a:ln>
          </p:spPr>
        </p:pic>
      </p:grpSp>
      <p:sp>
        <p:nvSpPr>
          <p:cNvPr id="6" name="標題 3"/>
          <p:cNvSpPr txBox="1"/>
          <p:nvPr/>
        </p:nvSpPr>
        <p:spPr>
          <a:xfrm>
            <a:off x="665373" y="50896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T</a:t>
            </a:r>
            <a:r>
              <a:rPr lang="en-US" altLang="zh-CN" dirty="0" smtClean="0">
                <a:solidFill>
                  <a:schemeClr val="tx1"/>
                </a:solidFill>
                <a:latin typeface="Microsoft YaHei UI" panose="020B0503020204020204" charset="-122"/>
                <a:ea typeface="Microsoft YaHei UI" panose="020B0503020204020204" charset="-122"/>
              </a:rPr>
              <a:t>ask</a:t>
            </a:r>
            <a:r>
              <a:rPr lang="en-US" altLang="zh-TW" dirty="0" smtClean="0">
                <a:solidFill>
                  <a:schemeClr val="tx1"/>
                </a:solidFill>
                <a:latin typeface="Microsoft YaHei UI" panose="020B0503020204020204" charset="-122"/>
                <a:ea typeface="Microsoft YaHei UI" panose="020B0503020204020204" charset="-122"/>
              </a:rPr>
              <a:t>-</a:t>
            </a:r>
            <a:r>
              <a:rPr lang="en-US" altLang="zh-TW" dirty="0" smtClean="0"/>
              <a:t> </a:t>
            </a:r>
            <a:r>
              <a:rPr lang="zh-TW" altLang="en-US" dirty="0" smtClean="0"/>
              <a:t>修改範圍</a:t>
            </a:r>
            <a:endParaRPr lang="zh-TW"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35516" y="1902162"/>
            <a:ext cx="10873268" cy="646331"/>
          </a:xfrm>
          <a:prstGeom prst="rect">
            <a:avLst/>
          </a:prstGeom>
          <a:noFill/>
        </p:spPr>
        <p:txBody>
          <a:bodyPr wrap="square" rtlCol="0">
            <a:spAutoFit/>
          </a:bodyPr>
          <a:lstStyle/>
          <a:p>
            <a:pPr>
              <a:lnSpc>
                <a:spcPct val="150000"/>
              </a:lnSpc>
            </a:pPr>
            <a:r>
              <a:rPr lang="zh-TW" altLang="en-US" sz="2400" dirty="0" smtClean="0">
                <a:latin typeface="微軟正黑體" panose="020B0604030504040204" charset="-120"/>
                <a:ea typeface="微軟正黑體" panose="020B0604030504040204" charset="-120"/>
              </a:rPr>
              <a:t>透過</a:t>
            </a:r>
            <a:r>
              <a:rPr lang="en-US" altLang="zh-TW" sz="2400" dirty="0" smtClean="0">
                <a:latin typeface="微軟正黑體" panose="020B0604030504040204" charset="-120"/>
                <a:ea typeface="微軟正黑體" panose="020B0604030504040204" charset="-120"/>
              </a:rPr>
              <a:t>Turnkey</a:t>
            </a:r>
            <a:r>
              <a:rPr lang="zh-TW" altLang="en-US" sz="2400" dirty="0">
                <a:latin typeface="微軟正黑體" panose="020B0604030504040204" charset="-120"/>
                <a:ea typeface="微軟正黑體" panose="020B0604030504040204" charset="-120"/>
              </a:rPr>
              <a:t>上傳</a:t>
            </a:r>
            <a:r>
              <a:rPr lang="zh-TW" altLang="en-US" sz="2400" dirty="0" smtClean="0">
                <a:latin typeface="微軟正黑體" panose="020B0604030504040204" charset="-120"/>
                <a:ea typeface="微軟正黑體" panose="020B0604030504040204" charset="-120"/>
              </a:rPr>
              <a:t>電子發票至財政部，測試是否符合電子發票（</a:t>
            </a:r>
            <a:r>
              <a:rPr lang="en-US" altLang="zh-TW" sz="2400" dirty="0" smtClean="0">
                <a:latin typeface="微軟正黑體" panose="020B0604030504040204" charset="-120"/>
                <a:ea typeface="微軟正黑體" panose="020B0604030504040204" charset="-120"/>
              </a:rPr>
              <a:t>MIG</a:t>
            </a:r>
            <a:r>
              <a:rPr lang="zh-TW" altLang="en-US" sz="2400" dirty="0" smtClean="0">
                <a:latin typeface="微軟正黑體" panose="020B0604030504040204" charset="-120"/>
                <a:ea typeface="微軟正黑體" panose="020B0604030504040204" charset="-120"/>
              </a:rPr>
              <a:t>）新版規格</a:t>
            </a:r>
            <a:endParaRPr lang="zh-TW" altLang="en-US" sz="2400" dirty="0">
              <a:latin typeface="微軟正黑體" panose="020B0604030504040204" charset="-120"/>
              <a:ea typeface="微軟正黑體" panose="020B0604030504040204" charset="-120"/>
            </a:endParaRPr>
          </a:p>
        </p:txBody>
      </p:sp>
      <p:pic>
        <p:nvPicPr>
          <p:cNvPr id="3" name="圖片 2"/>
          <p:cNvPicPr>
            <a:picLocks noChangeAspect="1"/>
          </p:cNvPicPr>
          <p:nvPr/>
        </p:nvPicPr>
        <p:blipFill rotWithShape="1">
          <a:blip r:embed="rId1"/>
          <a:srcRect r="5339"/>
          <a:stretch>
            <a:fillRect/>
          </a:stretch>
        </p:blipFill>
        <p:spPr>
          <a:xfrm>
            <a:off x="5175446" y="3088931"/>
            <a:ext cx="7016554" cy="3412154"/>
          </a:xfrm>
          <a:prstGeom prst="rect">
            <a:avLst/>
          </a:prstGeom>
        </p:spPr>
      </p:pic>
      <p:sp>
        <p:nvSpPr>
          <p:cNvPr id="4" name="標題 2"/>
          <p:cNvSpPr txBox="1"/>
          <p:nvPr/>
        </p:nvSpPr>
        <p:spPr>
          <a:xfrm>
            <a:off x="-1996620" y="1766576"/>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endParaRPr lang="zh-TW" altLang="en-US" dirty="0"/>
          </a:p>
        </p:txBody>
      </p:sp>
      <p:pic>
        <p:nvPicPr>
          <p:cNvPr id="5" name="Picture 2" descr="Turnkey申請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11059" t="25258" r="10674" b="24580"/>
          <a:stretch>
            <a:fillRect/>
          </a:stretch>
        </p:blipFill>
        <p:spPr bwMode="auto">
          <a:xfrm>
            <a:off x="393445" y="3256742"/>
            <a:ext cx="4800451" cy="3076532"/>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sp>
        <p:nvSpPr>
          <p:cNvPr id="7" name="標題 3"/>
          <p:cNvSpPr txBox="1"/>
          <p:nvPr/>
        </p:nvSpPr>
        <p:spPr>
          <a:xfrm>
            <a:off x="692150" y="8724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T</a:t>
            </a:r>
            <a:r>
              <a:rPr lang="en-US" altLang="zh-CN" dirty="0" smtClean="0">
                <a:solidFill>
                  <a:schemeClr val="tx1"/>
                </a:solidFill>
                <a:latin typeface="Microsoft YaHei UI" panose="020B0503020204020204" charset="-122"/>
                <a:ea typeface="Microsoft YaHei UI" panose="020B0503020204020204" charset="-122"/>
              </a:rPr>
              <a:t>ask</a:t>
            </a:r>
            <a:r>
              <a:rPr lang="en-US" altLang="zh-TW" dirty="0" smtClean="0">
                <a:solidFill>
                  <a:schemeClr val="tx1"/>
                </a:solidFill>
                <a:latin typeface="Microsoft YaHei UI" panose="020B0503020204020204" charset="-122"/>
                <a:ea typeface="Microsoft YaHei UI" panose="020B0503020204020204" charset="-122"/>
              </a:rPr>
              <a:t>-</a:t>
            </a:r>
            <a:r>
              <a:rPr lang="en-US" altLang="zh-TW" dirty="0" smtClean="0"/>
              <a:t> </a:t>
            </a:r>
            <a:r>
              <a:rPr lang="zh-TW" altLang="en-US" dirty="0"/>
              <a:t>電子發票與</a:t>
            </a:r>
            <a:r>
              <a:rPr lang="en-US" altLang="zh-TW" dirty="0" smtClean="0"/>
              <a:t>Turnkey</a:t>
            </a:r>
            <a:r>
              <a:rPr lang="zh-TW" altLang="en-US" dirty="0" smtClean="0"/>
              <a:t>關聯</a:t>
            </a:r>
            <a:endParaRPr lang="zh-TW" altLang="en-US" dirty="0"/>
          </a:p>
        </p:txBody>
      </p:sp>
      <p:grpSp>
        <p:nvGrpSpPr>
          <p:cNvPr id="8" name="群組 7"/>
          <p:cNvGrpSpPr/>
          <p:nvPr/>
        </p:nvGrpSpPr>
        <p:grpSpPr>
          <a:xfrm>
            <a:off x="9605741" y="456364"/>
            <a:ext cx="2335422" cy="832252"/>
            <a:chOff x="9615573" y="481240"/>
            <a:chExt cx="2335422" cy="832252"/>
          </a:xfrm>
        </p:grpSpPr>
        <p:sp>
          <p:nvSpPr>
            <p:cNvPr id="9" name="文本框 33"/>
            <p:cNvSpPr txBox="1"/>
            <p:nvPr/>
          </p:nvSpPr>
          <p:spPr>
            <a:xfrm>
              <a:off x="9615573" y="868960"/>
              <a:ext cx="2209800" cy="338554"/>
            </a:xfrm>
            <a:prstGeom prst="rect">
              <a:avLst/>
            </a:prstGeom>
            <a:noFill/>
          </p:spPr>
          <p:txBody>
            <a:bodyPr wrap="square" rtlCol="0">
              <a:spAutoFit/>
            </a:bodyPr>
            <a:lstStyle/>
            <a:p>
              <a:r>
                <a:rPr lang="zh-TW" altLang="en-US" sz="1600" dirty="0"/>
                <a:t>專案管理能力</a:t>
              </a:r>
              <a:endParaRPr lang="zh-TW" altLang="zh-CN" sz="1600" dirty="0"/>
            </a:p>
          </p:txBody>
        </p:sp>
        <p:pic>
          <p:nvPicPr>
            <p:cNvPr id="10" name="图片 18"/>
            <p:cNvPicPr>
              <a:picLocks noChangeAspect="1"/>
            </p:cNvPicPr>
            <p:nvPr/>
          </p:nvPicPr>
          <p:blipFill>
            <a:blip r:embed="rId3"/>
            <a:stretch>
              <a:fillRect/>
            </a:stretch>
          </p:blipFill>
          <p:spPr>
            <a:xfrm>
              <a:off x="10920325" y="481240"/>
              <a:ext cx="1030670" cy="832252"/>
            </a:xfrm>
            <a:prstGeom prst="rect">
              <a:avLst/>
            </a:prstGeom>
            <a:noFill/>
            <a:ln w="9525">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547910" y="1533456"/>
            <a:ext cx="7526312" cy="400110"/>
          </a:xfrm>
          <a:prstGeom prst="rect">
            <a:avLst/>
          </a:prstGeom>
          <a:noFill/>
        </p:spPr>
        <p:txBody>
          <a:bodyPr wrap="square" rtlCol="0">
            <a:spAutoFit/>
          </a:bodyPr>
          <a:lstStyle/>
          <a:p>
            <a:r>
              <a:rPr lang="zh-TW" altLang="en-US" sz="2000" b="1" dirty="0" smtClean="0">
                <a:latin typeface="微軟正黑體" panose="020B0604030504040204" charset="-120"/>
                <a:ea typeface="微軟正黑體" panose="020B0604030504040204" charset="-120"/>
              </a:rPr>
              <a:t> 聯繫財務部門同仁，協助登入財政部電子發票整合平台</a:t>
            </a:r>
            <a:endParaRPr lang="en-US" altLang="zh-TW" sz="2000" b="1" dirty="0" smtClean="0">
              <a:latin typeface="微軟正黑體" panose="020B0604030504040204" charset="-120"/>
              <a:ea typeface="微軟正黑體" panose="020B0604030504040204" charset="-120"/>
            </a:endParaRPr>
          </a:p>
        </p:txBody>
      </p:sp>
      <p:sp>
        <p:nvSpPr>
          <p:cNvPr id="5"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a:solidFill>
                  <a:srgbClr val="E25150"/>
                </a:solidFill>
                <a:latin typeface="Microsoft YaHei UI" panose="020B0503020204020204" charset="-122"/>
                <a:ea typeface="Microsoft YaHei UI" panose="020B0503020204020204" charset="-122"/>
              </a:rPr>
              <a:t>A</a:t>
            </a:r>
            <a:r>
              <a:rPr lang="en-US" altLang="zh-CN" dirty="0">
                <a:solidFill>
                  <a:schemeClr val="tx1"/>
                </a:solidFill>
                <a:latin typeface="Microsoft YaHei UI" panose="020B0503020204020204" charset="-122"/>
                <a:ea typeface="Microsoft YaHei UI" panose="020B0503020204020204" charset="-122"/>
              </a:rPr>
              <a:t>ction</a:t>
            </a:r>
            <a:r>
              <a:rPr lang="en-US" altLang="zh-TW" dirty="0">
                <a:solidFill>
                  <a:schemeClr val="tx1"/>
                </a:solidFill>
                <a:latin typeface="Microsoft YaHei UI" panose="020B0503020204020204" charset="-122"/>
                <a:ea typeface="Microsoft YaHei UI" panose="020B0503020204020204" charset="-122"/>
              </a:rPr>
              <a:t>(</a:t>
            </a:r>
            <a:r>
              <a:rPr lang="zh-TW" altLang="en-US" dirty="0">
                <a:solidFill>
                  <a:schemeClr val="tx1"/>
                </a:solidFill>
                <a:latin typeface="Microsoft YaHei UI" panose="020B0503020204020204" charset="-122"/>
                <a:ea typeface="Microsoft YaHei UI" panose="020B0503020204020204" charset="-122"/>
              </a:rPr>
              <a:t>行動</a:t>
            </a:r>
            <a:r>
              <a:rPr lang="en-US" altLang="zh-TW" dirty="0" smtClean="0">
                <a:solidFill>
                  <a:schemeClr val="tx1"/>
                </a:solidFill>
                <a:latin typeface="Microsoft YaHei UI" panose="020B0503020204020204" charset="-122"/>
                <a:ea typeface="Microsoft YaHei UI" panose="020B0503020204020204" charset="-122"/>
              </a:rPr>
              <a:t>)-</a:t>
            </a:r>
            <a:r>
              <a:rPr lang="en-US" altLang="zh-TW" dirty="0" smtClean="0"/>
              <a:t>Turnkey</a:t>
            </a:r>
            <a:r>
              <a:rPr lang="zh-TW" altLang="en-US" dirty="0" smtClean="0"/>
              <a:t>設置</a:t>
            </a:r>
            <a:r>
              <a:rPr lang="en-US" altLang="zh-TW" dirty="0" smtClean="0"/>
              <a:t>1</a:t>
            </a:r>
            <a:endParaRPr lang="en-US" altLang="zh-TW" dirty="0">
              <a:solidFill>
                <a:schemeClr val="tx1"/>
              </a:solidFill>
              <a:latin typeface="Microsoft YaHei UI" panose="020B0503020204020204" charset="-122"/>
              <a:ea typeface="Microsoft YaHei UI" panose="020B0503020204020204" charset="-122"/>
            </a:endParaRPr>
          </a:p>
        </p:txBody>
      </p:sp>
      <p:grpSp>
        <p:nvGrpSpPr>
          <p:cNvPr id="6" name="群組 5"/>
          <p:cNvGrpSpPr/>
          <p:nvPr/>
        </p:nvGrpSpPr>
        <p:grpSpPr>
          <a:xfrm>
            <a:off x="9615573" y="481240"/>
            <a:ext cx="2335422" cy="832252"/>
            <a:chOff x="9615573" y="481240"/>
            <a:chExt cx="2335422" cy="832252"/>
          </a:xfrm>
        </p:grpSpPr>
        <p:sp>
          <p:nvSpPr>
            <p:cNvPr id="7" name="文本框 33"/>
            <p:cNvSpPr txBox="1"/>
            <p:nvPr/>
          </p:nvSpPr>
          <p:spPr>
            <a:xfrm>
              <a:off x="9615573" y="868960"/>
              <a:ext cx="2209800" cy="338554"/>
            </a:xfrm>
            <a:prstGeom prst="rect">
              <a:avLst/>
            </a:prstGeom>
            <a:noFill/>
          </p:spPr>
          <p:txBody>
            <a:bodyPr wrap="square" rtlCol="0">
              <a:spAutoFit/>
            </a:bodyPr>
            <a:lstStyle/>
            <a:p>
              <a:r>
                <a:rPr lang="zh-TW" altLang="en-US" sz="1600" dirty="0"/>
                <a:t>溝通協調能力</a:t>
              </a:r>
              <a:endParaRPr lang="zh-TW" altLang="zh-CN" sz="1600" dirty="0"/>
            </a:p>
          </p:txBody>
        </p:sp>
        <p:pic>
          <p:nvPicPr>
            <p:cNvPr id="8" name="图片 18"/>
            <p:cNvPicPr>
              <a:picLocks noChangeAspect="1"/>
            </p:cNvPicPr>
            <p:nvPr/>
          </p:nvPicPr>
          <p:blipFill>
            <a:blip r:embed="rId1"/>
            <a:stretch>
              <a:fillRect/>
            </a:stretch>
          </p:blipFill>
          <p:spPr>
            <a:xfrm>
              <a:off x="10920325" y="481240"/>
              <a:ext cx="1030670" cy="832252"/>
            </a:xfrm>
            <a:prstGeom prst="rect">
              <a:avLst/>
            </a:prstGeom>
            <a:noFill/>
            <a:ln w="9525">
              <a:noFill/>
            </a:ln>
          </p:spPr>
        </p:pic>
      </p:grpSp>
      <p:pic>
        <p:nvPicPr>
          <p:cNvPr id="4" name="圖片 3"/>
          <p:cNvPicPr>
            <a:picLocks noChangeAspect="1"/>
          </p:cNvPicPr>
          <p:nvPr/>
        </p:nvPicPr>
        <p:blipFill>
          <a:blip r:embed="rId2"/>
          <a:stretch>
            <a:fillRect/>
          </a:stretch>
        </p:blipFill>
        <p:spPr>
          <a:xfrm>
            <a:off x="450850" y="2027555"/>
            <a:ext cx="7594600" cy="4871085"/>
          </a:xfrm>
          <a:prstGeom prst="rect">
            <a:avLst/>
          </a:prstGeom>
          <a:ln>
            <a:solidFill>
              <a:schemeClr val="accent1">
                <a:lumMod val="60000"/>
                <a:lumOff val="40000"/>
              </a:schemeClr>
            </a:solidFill>
          </a:ln>
          <a:effectLst>
            <a:outerShdw blurRad="50800" dist="38100" dir="18900000" algn="bl" rotWithShape="0">
              <a:prstClr val="black">
                <a:alpha val="40000"/>
              </a:prstClr>
            </a:outerShdw>
          </a:effectLst>
        </p:spPr>
      </p:pic>
      <p:pic>
        <p:nvPicPr>
          <p:cNvPr id="9" name="圖片 8"/>
          <p:cNvPicPr>
            <a:picLocks noChangeAspect="1"/>
          </p:cNvPicPr>
          <p:nvPr/>
        </p:nvPicPr>
        <p:blipFill>
          <a:blip r:embed="rId3"/>
          <a:stretch>
            <a:fillRect/>
          </a:stretch>
        </p:blipFill>
        <p:spPr>
          <a:xfrm>
            <a:off x="6057265" y="2512695"/>
            <a:ext cx="6744335" cy="4385945"/>
          </a:xfrm>
          <a:prstGeom prst="rect">
            <a:avLst/>
          </a:prstGeom>
          <a:ln>
            <a:solidFill>
              <a:schemeClr val="accent1">
                <a:lumMod val="60000"/>
                <a:lumOff val="40000"/>
              </a:schemeClr>
            </a:solidFill>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7254240" y="1861374"/>
            <a:ext cx="4937760" cy="400110"/>
          </a:xfrm>
          <a:prstGeom prst="rect">
            <a:avLst/>
          </a:prstGeom>
          <a:noFill/>
        </p:spPr>
        <p:txBody>
          <a:bodyPr wrap="square" rtlCol="0">
            <a:spAutoFit/>
          </a:bodyPr>
          <a:lstStyle/>
          <a:p>
            <a:r>
              <a:rPr lang="zh-TW" altLang="en-US" sz="2000" b="1" dirty="0" smtClean="0">
                <a:latin typeface="微軟正黑體" panose="020B0604030504040204" charset="-120"/>
                <a:ea typeface="微軟正黑體" panose="020B0604030504040204" charset="-120"/>
              </a:rPr>
              <a:t>聯絡 </a:t>
            </a:r>
            <a:r>
              <a:rPr lang="en-US" altLang="zh-TW" sz="2000" b="1" dirty="0" smtClean="0">
                <a:latin typeface="微軟正黑體" panose="020B0604030504040204" charset="-120"/>
                <a:ea typeface="微軟正黑體" panose="020B0604030504040204" charset="-120"/>
              </a:rPr>
              <a:t>IT</a:t>
            </a:r>
            <a:r>
              <a:rPr lang="zh-TW" altLang="en-US" sz="2000" b="1" dirty="0" smtClean="0">
                <a:latin typeface="微軟正黑體" panose="020B0604030504040204" charset="-120"/>
                <a:ea typeface="微軟正黑體" panose="020B0604030504040204" charset="-120"/>
              </a:rPr>
              <a:t>資管同仁 協助防火牆連線</a:t>
            </a:r>
            <a:endParaRPr lang="zh-TW" altLang="en-US" sz="2000" b="1" dirty="0">
              <a:latin typeface="微軟正黑體" panose="020B0604030504040204" charset="-120"/>
              <a:ea typeface="微軟正黑體" panose="020B0604030504040204" charset="-120"/>
            </a:endParaRPr>
          </a:p>
        </p:txBody>
      </p:sp>
      <p:pic>
        <p:nvPicPr>
          <p:cNvPr id="5" name="圖片 4"/>
          <p:cNvPicPr>
            <a:picLocks noChangeAspect="1"/>
          </p:cNvPicPr>
          <p:nvPr/>
        </p:nvPicPr>
        <p:blipFill rotWithShape="1">
          <a:blip r:embed="rId1"/>
          <a:srcRect l="498" t="31986" r="5413" b="-1055"/>
          <a:stretch>
            <a:fillRect/>
          </a:stretch>
        </p:blipFill>
        <p:spPr>
          <a:xfrm>
            <a:off x="6949044" y="2682769"/>
            <a:ext cx="4750706" cy="4073855"/>
          </a:xfrm>
          <a:prstGeom prst="rect">
            <a:avLst/>
          </a:prstGeom>
          <a:ln>
            <a:solidFill>
              <a:schemeClr val="bg2">
                <a:lumMod val="75000"/>
              </a:schemeClr>
            </a:solidFill>
          </a:ln>
        </p:spPr>
      </p:pic>
      <p:pic>
        <p:nvPicPr>
          <p:cNvPr id="6" name="圖片 5"/>
          <p:cNvPicPr>
            <a:picLocks noChangeAspect="1"/>
          </p:cNvPicPr>
          <p:nvPr/>
        </p:nvPicPr>
        <p:blipFill rotWithShape="1">
          <a:blip r:embed="rId2"/>
          <a:srcRect t="2666" b="3298"/>
          <a:stretch>
            <a:fillRect/>
          </a:stretch>
        </p:blipFill>
        <p:spPr>
          <a:xfrm>
            <a:off x="539750" y="1328686"/>
            <a:ext cx="5436570" cy="5427938"/>
          </a:xfrm>
          <a:prstGeom prst="rect">
            <a:avLst/>
          </a:prstGeom>
          <a:solidFill>
            <a:schemeClr val="accent3">
              <a:lumMod val="60000"/>
              <a:lumOff val="40000"/>
            </a:schemeClr>
          </a:solidFill>
          <a:ln>
            <a:solidFill>
              <a:schemeClr val="bg2">
                <a:lumMod val="75000"/>
              </a:schemeClr>
            </a:solidFill>
          </a:ln>
        </p:spPr>
      </p:pic>
      <p:sp>
        <p:nvSpPr>
          <p:cNvPr id="8"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en-US" altLang="zh-TW" dirty="0" smtClean="0"/>
              <a:t>Turnkey</a:t>
            </a:r>
            <a:r>
              <a:rPr lang="zh-TW" altLang="en-US" dirty="0" smtClean="0"/>
              <a:t>設置</a:t>
            </a:r>
            <a:r>
              <a:rPr lang="en-US" altLang="zh-TW" dirty="0"/>
              <a:t>2</a:t>
            </a:r>
            <a:endParaRPr lang="en-US" altLang="zh-TW" dirty="0">
              <a:solidFill>
                <a:schemeClr val="tx1"/>
              </a:solidFill>
              <a:latin typeface="Microsoft YaHei UI" panose="020B0503020204020204" charset="-122"/>
              <a:ea typeface="Microsoft YaHei UI" panose="020B0503020204020204" charset="-122"/>
            </a:endParaRPr>
          </a:p>
        </p:txBody>
      </p:sp>
      <p:grpSp>
        <p:nvGrpSpPr>
          <p:cNvPr id="7" name="群組 6"/>
          <p:cNvGrpSpPr/>
          <p:nvPr/>
        </p:nvGrpSpPr>
        <p:grpSpPr>
          <a:xfrm>
            <a:off x="9615573" y="481240"/>
            <a:ext cx="2335422" cy="832252"/>
            <a:chOff x="9615573" y="481240"/>
            <a:chExt cx="2335422" cy="832252"/>
          </a:xfrm>
        </p:grpSpPr>
        <p:sp>
          <p:nvSpPr>
            <p:cNvPr id="9" name="文本框 33"/>
            <p:cNvSpPr txBox="1"/>
            <p:nvPr/>
          </p:nvSpPr>
          <p:spPr>
            <a:xfrm>
              <a:off x="9615573" y="868960"/>
              <a:ext cx="2209800" cy="338554"/>
            </a:xfrm>
            <a:prstGeom prst="rect">
              <a:avLst/>
            </a:prstGeom>
            <a:noFill/>
          </p:spPr>
          <p:txBody>
            <a:bodyPr wrap="square" rtlCol="0">
              <a:spAutoFit/>
            </a:bodyPr>
            <a:lstStyle/>
            <a:p>
              <a:r>
                <a:rPr lang="zh-TW" altLang="en-US" sz="1600" dirty="0"/>
                <a:t>溝通協調能力</a:t>
              </a:r>
              <a:endParaRPr lang="zh-TW" altLang="zh-CN" sz="1600" dirty="0"/>
            </a:p>
          </p:txBody>
        </p:sp>
        <p:pic>
          <p:nvPicPr>
            <p:cNvPr id="10" name="图片 18"/>
            <p:cNvPicPr>
              <a:picLocks noChangeAspect="1"/>
            </p:cNvPicPr>
            <p:nvPr/>
          </p:nvPicPr>
          <p:blipFill>
            <a:blip r:embed="rId3"/>
            <a:stretch>
              <a:fillRect/>
            </a:stretch>
          </p:blipFill>
          <p:spPr>
            <a:xfrm>
              <a:off x="10920325" y="481240"/>
              <a:ext cx="1030670" cy="832252"/>
            </a:xfrm>
            <a:prstGeom prst="rect">
              <a:avLst/>
            </a:prstGeom>
            <a:noFill/>
            <a:ln w="9525">
              <a:noFill/>
            </a:ln>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7732621" y="1844585"/>
            <a:ext cx="4937760" cy="398780"/>
          </a:xfrm>
          <a:prstGeom prst="rect">
            <a:avLst/>
          </a:prstGeom>
          <a:noFill/>
        </p:spPr>
        <p:txBody>
          <a:bodyPr wrap="square" rtlCol="0">
            <a:spAutoFit/>
          </a:bodyPr>
          <a:lstStyle/>
          <a:p>
            <a:r>
              <a:rPr lang="zh-TW" altLang="en-US" sz="2000" b="1" dirty="0">
                <a:latin typeface="微軟正黑體" panose="020B0604030504040204" charset="-120"/>
                <a:ea typeface="微軟正黑體" panose="020B0604030504040204" charset="-120"/>
              </a:rPr>
              <a:t>聯繫</a:t>
            </a:r>
            <a:r>
              <a:rPr lang="zh-TW" altLang="en-US" sz="2000" b="1" dirty="0" smtClean="0">
                <a:latin typeface="微軟正黑體" panose="020B0604030504040204" charset="-120"/>
                <a:ea typeface="微軟正黑體" panose="020B0604030504040204" charset="-120"/>
              </a:rPr>
              <a:t>財政部電子發票整合服務平台客服</a:t>
            </a:r>
            <a:endParaRPr lang="zh-TW" altLang="en-US" sz="2000" b="1" dirty="0">
              <a:latin typeface="微軟正黑體" panose="020B0604030504040204" charset="-120"/>
              <a:ea typeface="微軟正黑體" panose="020B0604030504040204" charset="-120"/>
            </a:endParaRPr>
          </a:p>
        </p:txBody>
      </p:sp>
      <p:sp>
        <p:nvSpPr>
          <p:cNvPr id="5"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en-US" altLang="zh-TW" dirty="0" smtClean="0"/>
              <a:t>Turnkey</a:t>
            </a:r>
            <a:r>
              <a:rPr lang="zh-TW" altLang="en-US" dirty="0" smtClean="0"/>
              <a:t>設置</a:t>
            </a:r>
            <a:r>
              <a:rPr lang="en-US" altLang="zh-TW" dirty="0"/>
              <a:t>3</a:t>
            </a:r>
            <a:endParaRPr lang="en-US" altLang="zh-TW" dirty="0">
              <a:solidFill>
                <a:schemeClr val="tx1"/>
              </a:solidFill>
              <a:latin typeface="Microsoft YaHei UI" panose="020B0503020204020204" charset="-122"/>
              <a:ea typeface="Microsoft YaHei UI" panose="020B0503020204020204" charset="-122"/>
            </a:endParaRPr>
          </a:p>
        </p:txBody>
      </p:sp>
      <p:grpSp>
        <p:nvGrpSpPr>
          <p:cNvPr id="7" name="群組 6"/>
          <p:cNvGrpSpPr/>
          <p:nvPr/>
        </p:nvGrpSpPr>
        <p:grpSpPr>
          <a:xfrm>
            <a:off x="9615573" y="481240"/>
            <a:ext cx="2335422" cy="832252"/>
            <a:chOff x="9615573" y="481240"/>
            <a:chExt cx="2335422" cy="832252"/>
          </a:xfrm>
        </p:grpSpPr>
        <p:sp>
          <p:nvSpPr>
            <p:cNvPr id="8" name="文本框 33"/>
            <p:cNvSpPr txBox="1"/>
            <p:nvPr/>
          </p:nvSpPr>
          <p:spPr>
            <a:xfrm>
              <a:off x="9615573" y="868960"/>
              <a:ext cx="2209800" cy="338554"/>
            </a:xfrm>
            <a:prstGeom prst="rect">
              <a:avLst/>
            </a:prstGeom>
            <a:noFill/>
          </p:spPr>
          <p:txBody>
            <a:bodyPr wrap="square" rtlCol="0">
              <a:spAutoFit/>
            </a:bodyPr>
            <a:lstStyle/>
            <a:p>
              <a:r>
                <a:rPr lang="zh-TW" altLang="en-US" sz="1600" dirty="0"/>
                <a:t>溝通協調能力</a:t>
              </a:r>
              <a:endParaRPr lang="zh-TW" altLang="zh-CN" sz="1600" dirty="0"/>
            </a:p>
          </p:txBody>
        </p:sp>
        <p:pic>
          <p:nvPicPr>
            <p:cNvPr id="9" name="图片 18"/>
            <p:cNvPicPr>
              <a:picLocks noChangeAspect="1"/>
            </p:cNvPicPr>
            <p:nvPr/>
          </p:nvPicPr>
          <p:blipFill>
            <a:blip r:embed="rId1"/>
            <a:stretch>
              <a:fillRect/>
            </a:stretch>
          </p:blipFill>
          <p:spPr>
            <a:xfrm>
              <a:off x="10920325" y="481240"/>
              <a:ext cx="1030670" cy="832252"/>
            </a:xfrm>
            <a:prstGeom prst="rect">
              <a:avLst/>
            </a:prstGeom>
            <a:noFill/>
            <a:ln w="9525">
              <a:noFill/>
            </a:ln>
          </p:spPr>
        </p:pic>
      </p:grpSp>
      <p:pic>
        <p:nvPicPr>
          <p:cNvPr id="2" name="圖片 1"/>
          <p:cNvPicPr>
            <a:picLocks noChangeAspect="1"/>
          </p:cNvPicPr>
          <p:nvPr/>
        </p:nvPicPr>
        <p:blipFill>
          <a:blip r:embed="rId2"/>
          <a:stretch>
            <a:fillRect/>
          </a:stretch>
        </p:blipFill>
        <p:spPr>
          <a:xfrm>
            <a:off x="539750" y="1440180"/>
            <a:ext cx="6878320" cy="5652770"/>
          </a:xfrm>
          <a:prstGeom prst="rect">
            <a:avLst/>
          </a:prstGeom>
          <a:ln>
            <a:solidFill>
              <a:schemeClr val="accent1">
                <a:lumMod val="60000"/>
                <a:lumOff val="40000"/>
              </a:schemeClr>
            </a:solidFill>
          </a:ln>
          <a:effectLst>
            <a:outerShdw blurRad="50800" dist="38100" dir="8100000" algn="tr" rotWithShape="0">
              <a:prstClr val="black">
                <a:alpha val="40000"/>
              </a:prstClr>
            </a:outerShdw>
          </a:effectLst>
        </p:spPr>
      </p:pic>
      <p:pic>
        <p:nvPicPr>
          <p:cNvPr id="6" name="圖片 5"/>
          <p:cNvPicPr>
            <a:picLocks noChangeAspect="1"/>
          </p:cNvPicPr>
          <p:nvPr/>
        </p:nvPicPr>
        <p:blipFill>
          <a:blip r:embed="rId3"/>
          <a:stretch>
            <a:fillRect/>
          </a:stretch>
        </p:blipFill>
        <p:spPr>
          <a:xfrm>
            <a:off x="6186533" y="2385540"/>
            <a:ext cx="7828006" cy="5004213"/>
          </a:xfrm>
          <a:prstGeom prst="rect">
            <a:avLst/>
          </a:prstGeom>
          <a:effectLst>
            <a:outerShdw blurRad="50800" dist="38100" dir="13500000" algn="br" rotWithShape="0">
              <a:prstClr val="black">
                <a:alpha val="40000"/>
              </a:prst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開發</a:t>
            </a:r>
            <a:endParaRPr lang="en-US" altLang="zh-TW" dirty="0">
              <a:solidFill>
                <a:srgbClr val="E25150"/>
              </a:solidFill>
              <a:latin typeface="Microsoft YaHei UI" panose="020B0503020204020204" charset="-122"/>
              <a:ea typeface="Microsoft YaHei UI" panose="020B0503020204020204" charset="-122"/>
            </a:endParaRPr>
          </a:p>
        </p:txBody>
      </p:sp>
      <p:pic>
        <p:nvPicPr>
          <p:cNvPr id="6" name="圖片 5"/>
          <p:cNvPicPr>
            <a:picLocks noChangeAspect="1"/>
          </p:cNvPicPr>
          <p:nvPr/>
        </p:nvPicPr>
        <p:blipFill rotWithShape="1">
          <a:blip r:embed="rId1"/>
          <a:srcRect b="3736"/>
          <a:stretch>
            <a:fillRect/>
          </a:stretch>
        </p:blipFill>
        <p:spPr>
          <a:xfrm>
            <a:off x="25397" y="1440090"/>
            <a:ext cx="12321084" cy="4231367"/>
          </a:xfrm>
          <a:prstGeom prst="rect">
            <a:avLst/>
          </a:prstGeom>
          <a:ln>
            <a:solidFill>
              <a:schemeClr val="bg2">
                <a:lumMod val="75000"/>
              </a:schemeClr>
            </a:solidFill>
          </a:ln>
        </p:spPr>
      </p:pic>
      <p:graphicFrame>
        <p:nvGraphicFramePr>
          <p:cNvPr id="2" name="表格 1"/>
          <p:cNvGraphicFramePr>
            <a:graphicFrameLocks noGrp="1"/>
          </p:cNvGraphicFramePr>
          <p:nvPr/>
        </p:nvGraphicFramePr>
        <p:xfrm>
          <a:off x="2155370" y="4631421"/>
          <a:ext cx="8296147" cy="2080071"/>
        </p:xfrm>
        <a:graphic>
          <a:graphicData uri="http://schemas.openxmlformats.org/drawingml/2006/table">
            <a:tbl>
              <a:tblPr>
                <a:effectLst>
                  <a:outerShdw blurRad="50800" dist="38100" dir="16200000" rotWithShape="0">
                    <a:prstClr val="black">
                      <a:alpha val="40000"/>
                    </a:prstClr>
                  </a:outerShdw>
                </a:effectLst>
                <a:tableStyleId>{00A15C55-8517-42AA-B614-E9B94910E393}</a:tableStyleId>
              </a:tblPr>
              <a:tblGrid>
                <a:gridCol w="1250913"/>
                <a:gridCol w="1215510"/>
                <a:gridCol w="2147793"/>
                <a:gridCol w="3681931"/>
              </a:tblGrid>
              <a:tr h="297153">
                <a:tc>
                  <a:txBody>
                    <a:bodyPr/>
                    <a:lstStyle/>
                    <a:p>
                      <a:pPr algn="ctr" fontAlgn="ctr"/>
                      <a:r>
                        <a:rPr lang="en-US" sz="1400" u="none" strike="noStrike" dirty="0">
                          <a:effectLst/>
                        </a:rPr>
                        <a:t>table</a:t>
                      </a:r>
                      <a:endParaRPr lang="en-US" sz="1400" b="1" i="0" u="none" strike="noStrike" dirty="0">
                        <a:solidFill>
                          <a:srgbClr val="FFFFFF"/>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solidFill>
                      <a:srgbClr val="EF9D8D"/>
                    </a:solidFill>
                  </a:tcPr>
                </a:tc>
                <a:tc>
                  <a:txBody>
                    <a:bodyPr/>
                    <a:lstStyle/>
                    <a:p>
                      <a:pPr algn="ctr" fontAlgn="ctr"/>
                      <a:r>
                        <a:rPr lang="zh-TW" altLang="en-US" sz="1400" u="none" strike="noStrike" dirty="0">
                          <a:effectLst/>
                        </a:rPr>
                        <a:t>欄位</a:t>
                      </a:r>
                      <a:endParaRPr lang="zh-TW" altLang="en-US" sz="1400" b="1" i="0" u="none" strike="noStrike" dirty="0">
                        <a:solidFill>
                          <a:srgbClr val="FFFFFF"/>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solidFill>
                      <a:srgbClr val="EF9D8D"/>
                    </a:solidFill>
                  </a:tcPr>
                </a:tc>
                <a:tc>
                  <a:txBody>
                    <a:bodyPr/>
                    <a:lstStyle/>
                    <a:p>
                      <a:pPr algn="ctr" fontAlgn="ctr"/>
                      <a:r>
                        <a:rPr lang="zh-TW" altLang="en-US" sz="1400" u="none" strike="noStrike" dirty="0">
                          <a:effectLst/>
                        </a:rPr>
                        <a:t>欄位名稱</a:t>
                      </a:r>
                      <a:endParaRPr lang="zh-TW" altLang="en-US" sz="1400" b="1" i="0" u="none" strike="noStrike" dirty="0">
                        <a:solidFill>
                          <a:srgbClr val="FFFFFF"/>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solidFill>
                      <a:srgbClr val="EF9D8D"/>
                    </a:solidFill>
                  </a:tcPr>
                </a:tc>
                <a:tc>
                  <a:txBody>
                    <a:bodyPr/>
                    <a:lstStyle/>
                    <a:p>
                      <a:pPr algn="ctr" fontAlgn="ctr"/>
                      <a:r>
                        <a:rPr lang="zh-TW" altLang="en-US" sz="1400" u="none" strike="noStrike" dirty="0">
                          <a:effectLst/>
                        </a:rPr>
                        <a:t>規格</a:t>
                      </a:r>
                      <a:endParaRPr lang="zh-TW" altLang="en-US" sz="1400" b="1" i="0" u="none" strike="noStrike" dirty="0">
                        <a:solidFill>
                          <a:srgbClr val="FFFFFF"/>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solidFill>
                      <a:srgbClr val="EF9D8D"/>
                    </a:solidFill>
                  </a:tcPr>
                </a:tc>
              </a:tr>
              <a:tr h="297153">
                <a:tc>
                  <a:txBody>
                    <a:bodyPr/>
                    <a:lstStyle/>
                    <a:p>
                      <a:pPr algn="ctr" fontAlgn="ctr"/>
                      <a:r>
                        <a:rPr lang="en-US" sz="1400" u="none" strike="noStrike">
                          <a:effectLst/>
                        </a:rPr>
                        <a:t>isaa_t</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en-US" sz="1400" u="none" strike="noStrike">
                          <a:effectLst/>
                        </a:rPr>
                        <a:t>isaa041</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a:effectLst/>
                        </a:rPr>
                        <a:t>是否啟用</a:t>
                      </a:r>
                      <a:r>
                        <a:rPr lang="en-US" sz="1400" u="none" strike="noStrike">
                          <a:effectLst/>
                        </a:rPr>
                        <a:t>MIG4</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dirty="0">
                          <a:effectLst/>
                        </a:rPr>
                        <a:t>落日</a:t>
                      </a:r>
                      <a:r>
                        <a:rPr lang="en-US" altLang="zh-TW" sz="1400" u="none" strike="noStrike" dirty="0">
                          <a:effectLst/>
                        </a:rPr>
                        <a:t>(&gt;2025/12/31)</a:t>
                      </a:r>
                      <a:r>
                        <a:rPr lang="zh-TW" altLang="en-US" sz="1400" u="none" strike="noStrike" dirty="0">
                          <a:effectLst/>
                        </a:rPr>
                        <a:t>後自動隱藏</a:t>
                      </a:r>
                      <a:endParaRPr lang="zh-TW" alt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r>
              <a:tr h="297153">
                <a:tc rowSpan="2">
                  <a:txBody>
                    <a:bodyPr/>
                    <a:lstStyle/>
                    <a:p>
                      <a:pPr algn="ctr" fontAlgn="ctr"/>
                      <a:r>
                        <a:rPr lang="en-US" sz="1400" u="none" strike="noStrike" dirty="0" err="1">
                          <a:effectLst/>
                        </a:rPr>
                        <a:t>isat_t</a:t>
                      </a:r>
                      <a:endParaRPr 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en-US" sz="1400" u="none" strike="noStrike">
                          <a:effectLst/>
                        </a:rPr>
                        <a:t>isat206</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a:effectLst/>
                        </a:rPr>
                        <a:t>載具顯碼 </a:t>
                      </a:r>
                      <a:r>
                        <a:rPr lang="en-US" sz="1400" u="none" strike="noStrike">
                          <a:effectLst/>
                        </a:rPr>
                        <a:t>ID</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a:effectLst/>
                        </a:rPr>
                        <a:t>放大為</a:t>
                      </a:r>
                      <a:r>
                        <a:rPr lang="en-US" altLang="zh-TW" sz="1400" u="none" strike="noStrike">
                          <a:effectLst/>
                        </a:rPr>
                        <a:t>500</a:t>
                      </a:r>
                      <a:r>
                        <a:rPr lang="zh-TW" altLang="en-US" sz="1400" u="none" strike="noStrike">
                          <a:effectLst/>
                        </a:rPr>
                        <a:t>位元</a:t>
                      </a:r>
                      <a:endParaRPr lang="zh-TW" alt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r>
              <a:tr h="297153">
                <a:tc vMerge="1">
                  <a:tcPr marL="7620" marR="7620" marT="7620" marB="0"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ctr" fontAlgn="ctr"/>
                      <a:r>
                        <a:rPr lang="en-US" sz="1400" u="none" strike="noStrike">
                          <a:effectLst/>
                        </a:rPr>
                        <a:t>isat207</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dirty="0">
                          <a:effectLst/>
                        </a:rPr>
                        <a:t>載具隱碼 </a:t>
                      </a:r>
                      <a:r>
                        <a:rPr lang="en-US" sz="1400" u="none" strike="noStrike" dirty="0">
                          <a:effectLst/>
                        </a:rPr>
                        <a:t>ID</a:t>
                      </a:r>
                      <a:endParaRPr 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a:effectLst/>
                        </a:rPr>
                        <a:t>放大為</a:t>
                      </a:r>
                      <a:r>
                        <a:rPr lang="en-US" altLang="zh-TW" sz="1400" u="none" strike="noStrike">
                          <a:effectLst/>
                        </a:rPr>
                        <a:t>500</a:t>
                      </a:r>
                      <a:r>
                        <a:rPr lang="zh-TW" altLang="en-US" sz="1400" u="none" strike="noStrike">
                          <a:effectLst/>
                        </a:rPr>
                        <a:t>位元</a:t>
                      </a:r>
                      <a:endParaRPr lang="zh-TW" alt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r>
              <a:tr h="297153">
                <a:tc rowSpan="2">
                  <a:txBody>
                    <a:bodyPr/>
                    <a:lstStyle/>
                    <a:p>
                      <a:pPr algn="ctr" fontAlgn="ctr"/>
                      <a:r>
                        <a:rPr lang="en-US" sz="1400" u="none" strike="noStrike" dirty="0" err="1">
                          <a:effectLst/>
                        </a:rPr>
                        <a:t>isaf_t</a:t>
                      </a:r>
                      <a:endParaRPr 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en-US" sz="1400" u="none" strike="noStrike">
                          <a:effectLst/>
                        </a:rPr>
                        <a:t>isaf203</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dirty="0">
                          <a:effectLst/>
                        </a:rPr>
                        <a:t>載具顯碼 </a:t>
                      </a:r>
                      <a:r>
                        <a:rPr lang="en-US" sz="1400" u="none" strike="noStrike" dirty="0">
                          <a:effectLst/>
                        </a:rPr>
                        <a:t>ID</a:t>
                      </a:r>
                      <a:endParaRPr 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dirty="0">
                          <a:effectLst/>
                        </a:rPr>
                        <a:t>放大為</a:t>
                      </a:r>
                      <a:r>
                        <a:rPr lang="en-US" altLang="zh-TW" sz="1400" u="none" strike="noStrike" dirty="0">
                          <a:effectLst/>
                        </a:rPr>
                        <a:t>500</a:t>
                      </a:r>
                      <a:r>
                        <a:rPr lang="zh-TW" altLang="en-US" sz="1400" u="none" strike="noStrike" dirty="0">
                          <a:effectLst/>
                        </a:rPr>
                        <a:t>位元</a:t>
                      </a:r>
                      <a:endParaRPr lang="zh-TW" alt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r>
              <a:tr h="297153">
                <a:tc vMerge="1">
                  <a:tcPr marL="7620" marR="7620" marT="7620" marB="0"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ctr" fontAlgn="ctr"/>
                      <a:r>
                        <a:rPr lang="en-US" sz="1400" u="none" strike="noStrike">
                          <a:effectLst/>
                        </a:rPr>
                        <a:t>isaf204</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dirty="0">
                          <a:effectLst/>
                        </a:rPr>
                        <a:t>載具隱碼 </a:t>
                      </a:r>
                      <a:r>
                        <a:rPr lang="en-US" sz="1400" u="none" strike="noStrike" dirty="0">
                          <a:effectLst/>
                        </a:rPr>
                        <a:t>ID</a:t>
                      </a:r>
                      <a:endParaRPr 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a:effectLst/>
                        </a:rPr>
                        <a:t>放大為</a:t>
                      </a:r>
                      <a:r>
                        <a:rPr lang="en-US" altLang="zh-TW" sz="1400" u="none" strike="noStrike">
                          <a:effectLst/>
                        </a:rPr>
                        <a:t>500</a:t>
                      </a:r>
                      <a:r>
                        <a:rPr lang="zh-TW" altLang="en-US" sz="1400" u="none" strike="noStrike">
                          <a:effectLst/>
                        </a:rPr>
                        <a:t>位元</a:t>
                      </a:r>
                      <a:endParaRPr lang="zh-TW" alt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r>
              <a:tr h="297153">
                <a:tc>
                  <a:txBody>
                    <a:bodyPr/>
                    <a:lstStyle/>
                    <a:p>
                      <a:pPr algn="ctr" fontAlgn="ctr"/>
                      <a:r>
                        <a:rPr lang="en-US" sz="1400" u="none" strike="noStrike" dirty="0" err="1">
                          <a:effectLst/>
                        </a:rPr>
                        <a:t>isah_t</a:t>
                      </a:r>
                      <a:endParaRPr 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en-US" sz="1400" u="none" strike="noStrike">
                          <a:effectLst/>
                        </a:rPr>
                        <a:t>isah004</a:t>
                      </a:r>
                      <a:endParaRPr 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a:effectLst/>
                        </a:rPr>
                        <a:t>商品名稱</a:t>
                      </a:r>
                      <a:endParaRPr lang="zh-TW" altLang="en-US" sz="1400" b="0" i="0" u="none" strike="noStrike">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c>
                  <a:txBody>
                    <a:bodyPr/>
                    <a:lstStyle/>
                    <a:p>
                      <a:pPr algn="ctr" fontAlgn="ctr"/>
                      <a:r>
                        <a:rPr lang="zh-TW" altLang="en-US" sz="1400" u="none" strike="noStrike" dirty="0">
                          <a:effectLst/>
                        </a:rPr>
                        <a:t>放大為</a:t>
                      </a:r>
                      <a:r>
                        <a:rPr lang="en-US" altLang="zh-TW" sz="1400" u="none" strike="noStrike" dirty="0">
                          <a:effectLst/>
                        </a:rPr>
                        <a:t>500</a:t>
                      </a:r>
                      <a:r>
                        <a:rPr lang="zh-TW" altLang="en-US" sz="1400" u="none" strike="noStrike" dirty="0">
                          <a:effectLst/>
                        </a:rPr>
                        <a:t>位元</a:t>
                      </a:r>
                      <a:endParaRPr lang="zh-TW" altLang="en-US" sz="1400" b="0" i="0" u="none" strike="noStrike" dirty="0">
                        <a:solidFill>
                          <a:srgbClr val="000000"/>
                        </a:solidFill>
                        <a:effectLst/>
                        <a:latin typeface="微軟正黑體" panose="020B0604030504040204" charset="-120"/>
                        <a:ea typeface="微軟正黑體" panose="020B0604030504040204" charset="-120"/>
                      </a:endParaRPr>
                    </a:p>
                  </a:txBody>
                  <a:tcPr marL="7620" marR="7620" marT="7620" marB="0" anchor="ctr">
                    <a:lnL w="12700" cap="flat" cmpd="sng" algn="ctr">
                      <a:solidFill>
                        <a:srgbClr val="F9D9C9"/>
                      </a:solidFill>
                      <a:prstDash val="solid"/>
                      <a:round/>
                      <a:headEnd type="none" w="med" len="med"/>
                      <a:tailEnd type="none" w="med" len="med"/>
                    </a:lnL>
                    <a:lnR w="12700" cap="flat" cmpd="sng" algn="ctr">
                      <a:solidFill>
                        <a:srgbClr val="F9D9C9"/>
                      </a:solidFill>
                      <a:prstDash val="solid"/>
                      <a:round/>
                      <a:headEnd type="none" w="med" len="med"/>
                      <a:tailEnd type="none" w="med" len="med"/>
                    </a:lnR>
                    <a:lnT w="12700" cap="flat" cmpd="sng" algn="ctr">
                      <a:solidFill>
                        <a:srgbClr val="F9D9C9"/>
                      </a:solidFill>
                      <a:prstDash val="solid"/>
                      <a:round/>
                      <a:headEnd type="none" w="med" len="med"/>
                      <a:tailEnd type="none" w="med" len="med"/>
                    </a:lnT>
                    <a:lnB w="12700" cap="flat" cmpd="sng" algn="ctr">
                      <a:solidFill>
                        <a:srgbClr val="F9D9C9"/>
                      </a:solidFill>
                      <a:prstDash val="solid"/>
                      <a:round/>
                      <a:headEnd type="none" w="med" len="med"/>
                      <a:tailEnd type="none" w="med" len="med"/>
                    </a:lnB>
                  </a:tcPr>
                </a:tc>
              </a:tr>
            </a:tbl>
          </a:graphicData>
        </a:graphic>
      </p:graphicFrame>
      <p:grpSp>
        <p:nvGrpSpPr>
          <p:cNvPr id="7" name="群組 6"/>
          <p:cNvGrpSpPr/>
          <p:nvPr/>
        </p:nvGrpSpPr>
        <p:grpSpPr>
          <a:xfrm>
            <a:off x="9615573" y="481240"/>
            <a:ext cx="2335422" cy="832252"/>
            <a:chOff x="9615573" y="481240"/>
            <a:chExt cx="2335422" cy="832252"/>
          </a:xfrm>
        </p:grpSpPr>
        <p:sp>
          <p:nvSpPr>
            <p:cNvPr id="8" name="文本框 33"/>
            <p:cNvSpPr txBox="1"/>
            <p:nvPr/>
          </p:nvSpPr>
          <p:spPr>
            <a:xfrm>
              <a:off x="9615573" y="868960"/>
              <a:ext cx="2209800" cy="338554"/>
            </a:xfrm>
            <a:prstGeom prst="rect">
              <a:avLst/>
            </a:prstGeom>
            <a:noFill/>
          </p:spPr>
          <p:txBody>
            <a:bodyPr wrap="square" rtlCol="0">
              <a:spAutoFit/>
            </a:bodyPr>
            <a:lstStyle/>
            <a:p>
              <a:r>
                <a:rPr lang="zh-TW" altLang="en-US" sz="1600" dirty="0"/>
                <a:t>系統開發流程</a:t>
              </a:r>
              <a:endParaRPr lang="zh-TW" altLang="en-US" sz="1600" dirty="0"/>
            </a:p>
          </p:txBody>
        </p:sp>
        <p:pic>
          <p:nvPicPr>
            <p:cNvPr id="9" name="图片 18"/>
            <p:cNvPicPr>
              <a:picLocks noChangeAspect="1"/>
            </p:cNvPicPr>
            <p:nvPr/>
          </p:nvPicPr>
          <p:blipFill>
            <a:blip r:embed="rId2"/>
            <a:stretch>
              <a:fillRect/>
            </a:stretch>
          </p:blipFill>
          <p:spPr>
            <a:xfrm>
              <a:off x="10920325" y="481240"/>
              <a:ext cx="1030670" cy="832252"/>
            </a:xfrm>
            <a:prstGeom prst="rect">
              <a:avLst/>
            </a:prstGeom>
            <a:noFill/>
            <a:ln w="9525">
              <a:noFill/>
            </a:ln>
          </p:spPr>
        </p:pic>
      </p:grpSp>
      <p:sp>
        <p:nvSpPr>
          <p:cNvPr id="10" name="波浪 9"/>
          <p:cNvSpPr/>
          <p:nvPr/>
        </p:nvSpPr>
        <p:spPr>
          <a:xfrm>
            <a:off x="117988" y="658747"/>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修改資料表</a:t>
            </a:r>
            <a:endParaRPr lang="zh-TW"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開發</a:t>
            </a:r>
            <a:endParaRPr lang="en-US" altLang="zh-TW" dirty="0">
              <a:solidFill>
                <a:srgbClr val="E25150"/>
              </a:solidFill>
              <a:latin typeface="Microsoft YaHei UI" panose="020B0503020204020204" charset="-122"/>
              <a:ea typeface="Microsoft YaHei UI" panose="020B0503020204020204" charset="-122"/>
            </a:endParaRPr>
          </a:p>
        </p:txBody>
      </p:sp>
      <p:pic>
        <p:nvPicPr>
          <p:cNvPr id="7" name="圖片 6"/>
          <p:cNvPicPr>
            <a:picLocks noChangeAspect="1"/>
          </p:cNvPicPr>
          <p:nvPr/>
        </p:nvPicPr>
        <p:blipFill>
          <a:blip r:embed="rId1"/>
          <a:stretch>
            <a:fillRect/>
          </a:stretch>
        </p:blipFill>
        <p:spPr>
          <a:xfrm>
            <a:off x="257183" y="1440090"/>
            <a:ext cx="9553575" cy="4855845"/>
          </a:xfrm>
          <a:prstGeom prst="rect">
            <a:avLst/>
          </a:prstGeom>
          <a:noFill/>
          <a:ln w="9525" cap="flat" cmpd="sng">
            <a:solidFill>
              <a:schemeClr val="bg2">
                <a:lumMod val="75000"/>
              </a:schemeClr>
            </a:solidFill>
            <a:prstDash val="solid"/>
            <a:round/>
            <a:headEnd type="none" w="med" len="med"/>
            <a:tailEnd type="none" w="med" len="med"/>
          </a:ln>
        </p:spPr>
      </p:pic>
      <p:pic>
        <p:nvPicPr>
          <p:cNvPr id="6" name="圖片 5"/>
          <p:cNvPicPr>
            <a:picLocks noChangeAspect="1"/>
          </p:cNvPicPr>
          <p:nvPr/>
        </p:nvPicPr>
        <p:blipFill rotWithShape="1">
          <a:blip r:embed="rId2"/>
          <a:srcRect l="524" t="-1" r="10597" b="32955"/>
          <a:stretch>
            <a:fillRect/>
          </a:stretch>
        </p:blipFill>
        <p:spPr>
          <a:xfrm>
            <a:off x="3809999" y="2708622"/>
            <a:ext cx="10300824" cy="4149378"/>
          </a:xfrm>
          <a:prstGeom prst="rect">
            <a:avLst/>
          </a:prstGeom>
          <a:noFill/>
          <a:ln w="9525">
            <a:solidFill>
              <a:schemeClr val="bg2">
                <a:lumMod val="75000"/>
              </a:schemeClr>
            </a:solidFill>
          </a:ln>
        </p:spPr>
      </p:pic>
      <p:grpSp>
        <p:nvGrpSpPr>
          <p:cNvPr id="8" name="群組 7"/>
          <p:cNvGrpSpPr/>
          <p:nvPr/>
        </p:nvGrpSpPr>
        <p:grpSpPr>
          <a:xfrm>
            <a:off x="9615573" y="481240"/>
            <a:ext cx="2335422" cy="832252"/>
            <a:chOff x="9615573" y="481240"/>
            <a:chExt cx="2335422" cy="832252"/>
          </a:xfrm>
        </p:grpSpPr>
        <p:sp>
          <p:nvSpPr>
            <p:cNvPr id="9" name="文本框 33"/>
            <p:cNvSpPr txBox="1"/>
            <p:nvPr/>
          </p:nvSpPr>
          <p:spPr>
            <a:xfrm>
              <a:off x="9615573" y="868960"/>
              <a:ext cx="2209800" cy="338554"/>
            </a:xfrm>
            <a:prstGeom prst="rect">
              <a:avLst/>
            </a:prstGeom>
            <a:noFill/>
          </p:spPr>
          <p:txBody>
            <a:bodyPr wrap="square" rtlCol="0">
              <a:spAutoFit/>
            </a:bodyPr>
            <a:lstStyle/>
            <a:p>
              <a:r>
                <a:rPr lang="zh-TW" altLang="en-US" sz="1600" dirty="0"/>
                <a:t>系統開發流程</a:t>
              </a:r>
              <a:endParaRPr lang="zh-TW" altLang="en-US" sz="1600" dirty="0"/>
            </a:p>
          </p:txBody>
        </p:sp>
        <p:pic>
          <p:nvPicPr>
            <p:cNvPr id="10" name="图片 18"/>
            <p:cNvPicPr>
              <a:picLocks noChangeAspect="1"/>
            </p:cNvPicPr>
            <p:nvPr/>
          </p:nvPicPr>
          <p:blipFill>
            <a:blip r:embed="rId3"/>
            <a:stretch>
              <a:fillRect/>
            </a:stretch>
          </p:blipFill>
          <p:spPr>
            <a:xfrm>
              <a:off x="10920325" y="481240"/>
              <a:ext cx="1030670" cy="832252"/>
            </a:xfrm>
            <a:prstGeom prst="rect">
              <a:avLst/>
            </a:prstGeom>
            <a:noFill/>
            <a:ln w="9525">
              <a:noFill/>
            </a:ln>
          </p:spPr>
        </p:pic>
      </p:grpSp>
      <p:sp>
        <p:nvSpPr>
          <p:cNvPr id="13" name="波浪 12"/>
          <p:cNvSpPr/>
          <p:nvPr/>
        </p:nvSpPr>
        <p:spPr>
          <a:xfrm>
            <a:off x="117988" y="658747"/>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增加欄位</a:t>
            </a:r>
            <a:endParaRPr lang="zh-TW"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6"/>
          <p:cNvGrpSpPr/>
          <p:nvPr/>
        </p:nvGrpSpPr>
        <p:grpSpPr>
          <a:xfrm>
            <a:off x="6348494" y="2229934"/>
            <a:ext cx="4053043" cy="811736"/>
            <a:chOff x="1359704" y="1966232"/>
            <a:chExt cx="3308851" cy="673909"/>
          </a:xfrm>
        </p:grpSpPr>
        <p:sp>
          <p:nvSpPr>
            <p:cNvPr id="11" name="文本框 61"/>
            <p:cNvSpPr txBox="1"/>
            <p:nvPr/>
          </p:nvSpPr>
          <p:spPr>
            <a:xfrm>
              <a:off x="2097786" y="2158327"/>
              <a:ext cx="2440447" cy="382207"/>
            </a:xfrm>
            <a:prstGeom prst="rect">
              <a:avLst/>
            </a:prstGeom>
            <a:noFill/>
          </p:spPr>
          <p:txBody>
            <a:bodyPr wrap="square" rtlCol="0">
              <a:spAutoFit/>
            </a:bodyPr>
            <a:lstStyle/>
            <a:p>
              <a:pPr algn="ctr"/>
              <a:r>
                <a:rPr lang="zh-TW" altLang="en-US" sz="2400" b="1" spc="300" dirty="0">
                  <a:solidFill>
                    <a:schemeClr val="tx1">
                      <a:lumMod val="65000"/>
                      <a:lumOff val="35000"/>
                    </a:schemeClr>
                  </a:solidFill>
                  <a:effectLst>
                    <a:outerShdw blurRad="38100" dist="38100" dir="2700000" algn="tl">
                      <a:srgbClr val="000000">
                        <a:alpha val="30000"/>
                      </a:srgbClr>
                    </a:outerShdw>
                  </a:effectLst>
                  <a:latin typeface="Microsoft YaHei" panose="020B0503020204020204" charset="-122"/>
                  <a:ea typeface="Microsoft YaHei" panose="020B0503020204020204" charset="-122"/>
                </a:rPr>
                <a:t>個人資訊經歷</a:t>
              </a:r>
              <a:endParaRPr lang="zh-TW" altLang="en-US" sz="2400" b="1" spc="300" dirty="0">
                <a:solidFill>
                  <a:schemeClr val="tx1">
                    <a:lumMod val="65000"/>
                    <a:lumOff val="35000"/>
                  </a:schemeClr>
                </a:solidFill>
                <a:effectLst>
                  <a:outerShdw blurRad="38100" dist="38100" dir="2700000" algn="tl">
                    <a:srgbClr val="000000">
                      <a:alpha val="30000"/>
                    </a:srgbClr>
                  </a:outerShdw>
                </a:effectLst>
                <a:latin typeface="Microsoft YaHei" panose="020B0503020204020204" charset="-122"/>
                <a:ea typeface="Microsoft YaHei" panose="020B0503020204020204" charset="-122"/>
              </a:endParaRPr>
            </a:p>
          </p:txBody>
        </p:sp>
        <p:sp>
          <p:nvSpPr>
            <p:cNvPr id="8" name="圆角矩形 59"/>
            <p:cNvSpPr/>
            <p:nvPr/>
          </p:nvSpPr>
          <p:spPr>
            <a:xfrm>
              <a:off x="1359704" y="2057917"/>
              <a:ext cx="3308851" cy="582224"/>
            </a:xfrm>
            <a:prstGeom prst="roundRect">
              <a:avLst>
                <a:gd name="adj" fmla="val 7796"/>
              </a:avLst>
            </a:prstGeom>
            <a:noFill/>
            <a:ln w="38100">
              <a:solidFill>
                <a:schemeClr val="tx1">
                  <a:lumMod val="50000"/>
                  <a:lumOff val="50000"/>
                  <a:alpha val="50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charset="-122"/>
                <a:ea typeface="Microsoft YaHei" panose="020B0503020204020204" charset="-122"/>
              </a:endParaRPr>
            </a:p>
          </p:txBody>
        </p:sp>
        <p:sp>
          <p:nvSpPr>
            <p:cNvPr id="9" name="等腰三角形 8"/>
            <p:cNvSpPr/>
            <p:nvPr/>
          </p:nvSpPr>
          <p:spPr>
            <a:xfrm rot="10800000">
              <a:off x="1457910" y="1966232"/>
              <a:ext cx="564818" cy="397166"/>
            </a:xfrm>
            <a:prstGeom prst="triangle">
              <a:avLst/>
            </a:prstGeom>
            <a:solidFill>
              <a:schemeClr val="tx1">
                <a:lumMod val="50000"/>
                <a:lumOff val="50000"/>
              </a:schemeClr>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solidFill>
                  <a:srgbClr val="4D5061"/>
                </a:solidFill>
                <a:latin typeface="Microsoft YaHei" panose="020B0503020204020204" charset="-122"/>
                <a:ea typeface="Microsoft YaHei" panose="020B0503020204020204" charset="-122"/>
              </a:endParaRPr>
            </a:p>
          </p:txBody>
        </p:sp>
        <p:sp>
          <p:nvSpPr>
            <p:cNvPr id="10" name="文本框 5"/>
            <p:cNvSpPr txBox="1"/>
            <p:nvPr/>
          </p:nvSpPr>
          <p:spPr>
            <a:xfrm>
              <a:off x="1606320" y="1969872"/>
              <a:ext cx="246761" cy="279933"/>
            </a:xfrm>
            <a:prstGeom prst="rect">
              <a:avLst/>
            </a:prstGeom>
            <a:noFill/>
          </p:spPr>
          <p:txBody>
            <a:bodyPr wrap="none" rtlCol="0">
              <a:spAutoFit/>
            </a:bodyPr>
            <a:lstStyle/>
            <a:p>
              <a:pPr algn="ctr"/>
              <a:r>
                <a:rPr lang="en-US" altLang="zh-CN" sz="1600" dirty="0">
                  <a:solidFill>
                    <a:schemeClr val="bg1"/>
                  </a:solidFill>
                  <a:latin typeface="Microsoft YaHei" panose="020B0503020204020204" charset="-122"/>
                  <a:ea typeface="Microsoft YaHei" panose="020B0503020204020204" charset="-122"/>
                </a:rPr>
                <a:t>1</a:t>
              </a:r>
              <a:endParaRPr lang="en-US" altLang="zh-CN" sz="1600" dirty="0">
                <a:solidFill>
                  <a:schemeClr val="bg1"/>
                </a:solidFill>
                <a:latin typeface="Microsoft YaHei" panose="020B0503020204020204" charset="-122"/>
                <a:ea typeface="Microsoft YaHei" panose="020B0503020204020204" charset="-122"/>
              </a:endParaRPr>
            </a:p>
          </p:txBody>
        </p:sp>
      </p:grpSp>
      <p:grpSp>
        <p:nvGrpSpPr>
          <p:cNvPr id="13" name="组合 121"/>
          <p:cNvGrpSpPr/>
          <p:nvPr/>
        </p:nvGrpSpPr>
        <p:grpSpPr>
          <a:xfrm>
            <a:off x="7093979" y="3441244"/>
            <a:ext cx="4053043" cy="811736"/>
            <a:chOff x="1359704" y="1966232"/>
            <a:chExt cx="3308851" cy="673909"/>
          </a:xfrm>
        </p:grpSpPr>
        <p:sp>
          <p:nvSpPr>
            <p:cNvPr id="18" name="文本框 126"/>
            <p:cNvSpPr txBox="1"/>
            <p:nvPr/>
          </p:nvSpPr>
          <p:spPr>
            <a:xfrm>
              <a:off x="1489182" y="2171761"/>
              <a:ext cx="2440447" cy="382207"/>
            </a:xfrm>
            <a:prstGeom prst="rect">
              <a:avLst/>
            </a:prstGeom>
            <a:noFill/>
            <a:ln>
              <a:noFill/>
            </a:ln>
          </p:spPr>
          <p:txBody>
            <a:bodyPr wrap="square" rtlCol="0">
              <a:spAutoFit/>
            </a:bodyPr>
            <a:lstStyle/>
            <a:p>
              <a:pPr algn="ctr"/>
              <a:r>
                <a:rPr lang="zh-TW" altLang="en-US" sz="2400" b="1" spc="300" dirty="0">
                  <a:solidFill>
                    <a:srgbClr val="C00000"/>
                  </a:solidFill>
                  <a:effectLst>
                    <a:outerShdw blurRad="38100" dist="38100" dir="2700000" algn="tl">
                      <a:srgbClr val="000000">
                        <a:alpha val="30000"/>
                      </a:srgbClr>
                    </a:outerShdw>
                  </a:effectLst>
                  <a:latin typeface="Microsoft YaHei" panose="020B0503020204020204" charset="-122"/>
                  <a:ea typeface="Microsoft YaHei" panose="020B0503020204020204" charset="-122"/>
                </a:rPr>
                <a:t>重點項目匯報</a:t>
              </a:r>
              <a:endParaRPr lang="zh-TW" altLang="en-US" sz="2400" b="1" spc="300" dirty="0">
                <a:solidFill>
                  <a:srgbClr val="C00000"/>
                </a:solidFill>
                <a:effectLst>
                  <a:outerShdw blurRad="38100" dist="38100" dir="2700000" algn="tl">
                    <a:srgbClr val="000000">
                      <a:alpha val="30000"/>
                    </a:srgbClr>
                  </a:outerShdw>
                </a:effectLst>
                <a:latin typeface="Microsoft YaHei" panose="020B0503020204020204" charset="-122"/>
                <a:ea typeface="Microsoft YaHei" panose="020B0503020204020204" charset="-122"/>
              </a:endParaRPr>
            </a:p>
          </p:txBody>
        </p:sp>
        <p:sp>
          <p:nvSpPr>
            <p:cNvPr id="15" name="圆角矩形 123"/>
            <p:cNvSpPr/>
            <p:nvPr/>
          </p:nvSpPr>
          <p:spPr>
            <a:xfrm>
              <a:off x="1359704" y="2057917"/>
              <a:ext cx="3308851" cy="582224"/>
            </a:xfrm>
            <a:prstGeom prst="roundRect">
              <a:avLst>
                <a:gd name="adj" fmla="val 7796"/>
              </a:avLst>
            </a:prstGeom>
            <a:noFill/>
            <a:ln w="38100">
              <a:solidFill>
                <a:srgbClr val="C00000">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charset="-122"/>
                <a:ea typeface="Microsoft YaHei" panose="020B0503020204020204" charset="-122"/>
              </a:endParaRPr>
            </a:p>
          </p:txBody>
        </p:sp>
        <p:sp>
          <p:nvSpPr>
            <p:cNvPr id="16" name="等腰三角形 15"/>
            <p:cNvSpPr/>
            <p:nvPr/>
          </p:nvSpPr>
          <p:spPr>
            <a:xfrm rot="10800000">
              <a:off x="3929632" y="1966232"/>
              <a:ext cx="564818" cy="397166"/>
            </a:xfrm>
            <a:prstGeom prst="triangle">
              <a:avLst/>
            </a:prstGeom>
            <a:solidFill>
              <a:srgbClr val="C00000"/>
            </a:solidFill>
            <a:ln>
              <a:solidFill>
                <a:srgbClr val="C00000"/>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latin typeface="Microsoft YaHei" panose="020B0503020204020204" charset="-122"/>
                <a:ea typeface="Microsoft YaHei" panose="020B0503020204020204" charset="-122"/>
              </a:endParaRPr>
            </a:p>
          </p:txBody>
        </p:sp>
        <p:sp>
          <p:nvSpPr>
            <p:cNvPr id="17" name="文本框 125"/>
            <p:cNvSpPr txBox="1"/>
            <p:nvPr/>
          </p:nvSpPr>
          <p:spPr>
            <a:xfrm>
              <a:off x="4078040" y="1969872"/>
              <a:ext cx="246761" cy="279933"/>
            </a:xfrm>
            <a:prstGeom prst="rect">
              <a:avLst/>
            </a:prstGeom>
            <a:noFill/>
            <a:ln>
              <a:noFill/>
            </a:ln>
          </p:spPr>
          <p:txBody>
            <a:bodyPr wrap="none" rtlCol="0">
              <a:spAutoFit/>
            </a:bodyPr>
            <a:lstStyle/>
            <a:p>
              <a:pPr algn="ctr"/>
              <a:r>
                <a:rPr lang="en-US" altLang="zh-CN" sz="1600" dirty="0">
                  <a:solidFill>
                    <a:schemeClr val="bg1"/>
                  </a:solidFill>
                  <a:latin typeface="Microsoft YaHei" panose="020B0503020204020204" charset="-122"/>
                  <a:ea typeface="Microsoft YaHei" panose="020B0503020204020204" charset="-122"/>
                </a:rPr>
                <a:t>2</a:t>
              </a:r>
              <a:endParaRPr lang="en-US" altLang="zh-CN" sz="1600" dirty="0">
                <a:solidFill>
                  <a:schemeClr val="bg1"/>
                </a:solidFill>
                <a:latin typeface="Microsoft YaHei" panose="020B0503020204020204" charset="-122"/>
                <a:ea typeface="Microsoft YaHei" panose="020B0503020204020204" charset="-122"/>
              </a:endParaRPr>
            </a:p>
          </p:txBody>
        </p:sp>
      </p:grpSp>
      <p:grpSp>
        <p:nvGrpSpPr>
          <p:cNvPr id="2" name="群組 1"/>
          <p:cNvGrpSpPr/>
          <p:nvPr/>
        </p:nvGrpSpPr>
        <p:grpSpPr>
          <a:xfrm>
            <a:off x="6348494" y="4700488"/>
            <a:ext cx="4053043" cy="811736"/>
            <a:chOff x="3696734" y="4487848"/>
            <a:chExt cx="4053043" cy="811736"/>
          </a:xfrm>
        </p:grpSpPr>
        <p:grpSp>
          <p:nvGrpSpPr>
            <p:cNvPr id="20" name="组合 149"/>
            <p:cNvGrpSpPr/>
            <p:nvPr/>
          </p:nvGrpSpPr>
          <p:grpSpPr>
            <a:xfrm>
              <a:off x="3696734" y="4487848"/>
              <a:ext cx="4053043" cy="811736"/>
              <a:chOff x="1359704" y="1966232"/>
              <a:chExt cx="3308851" cy="673909"/>
            </a:xfrm>
          </p:grpSpPr>
          <p:sp>
            <p:nvSpPr>
              <p:cNvPr id="22" name="圆角矩形 151"/>
              <p:cNvSpPr/>
              <p:nvPr/>
            </p:nvSpPr>
            <p:spPr>
              <a:xfrm>
                <a:off x="1359704" y="2057917"/>
                <a:ext cx="3308851" cy="582224"/>
              </a:xfrm>
              <a:prstGeom prst="roundRect">
                <a:avLst>
                  <a:gd name="adj" fmla="val 7796"/>
                </a:avLst>
              </a:prstGeom>
              <a:noFill/>
              <a:ln w="38100">
                <a:solidFill>
                  <a:schemeClr val="tx1">
                    <a:lumMod val="50000"/>
                    <a:lumOff val="50000"/>
                    <a:alpha val="50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charset="-122"/>
                  <a:ea typeface="Microsoft YaHei" panose="020B0503020204020204" charset="-122"/>
                </a:endParaRPr>
              </a:p>
            </p:txBody>
          </p:sp>
          <p:sp>
            <p:nvSpPr>
              <p:cNvPr id="23" name="等腰三角形 22"/>
              <p:cNvSpPr/>
              <p:nvPr/>
            </p:nvSpPr>
            <p:spPr>
              <a:xfrm rot="10800000">
                <a:off x="1457910" y="1966232"/>
                <a:ext cx="564818" cy="397166"/>
              </a:xfrm>
              <a:prstGeom prst="triangle">
                <a:avLst/>
              </a:prstGeom>
              <a:solidFill>
                <a:schemeClr val="tx1">
                  <a:lumMod val="50000"/>
                  <a:lumOff val="50000"/>
                </a:schemeClr>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solidFill>
                    <a:srgbClr val="4D5061"/>
                  </a:solidFill>
                  <a:latin typeface="Microsoft YaHei" panose="020B0503020204020204" charset="-122"/>
                  <a:ea typeface="Microsoft YaHei" panose="020B0503020204020204" charset="-122"/>
                </a:endParaRPr>
              </a:p>
            </p:txBody>
          </p:sp>
          <p:sp>
            <p:nvSpPr>
              <p:cNvPr id="24" name="文本框 153"/>
              <p:cNvSpPr txBox="1"/>
              <p:nvPr/>
            </p:nvSpPr>
            <p:spPr>
              <a:xfrm>
                <a:off x="1606320" y="1969872"/>
                <a:ext cx="246761" cy="279933"/>
              </a:xfrm>
              <a:prstGeom prst="rect">
                <a:avLst/>
              </a:prstGeom>
              <a:noFill/>
              <a:ln>
                <a:noFill/>
              </a:ln>
            </p:spPr>
            <p:txBody>
              <a:bodyPr wrap="none" rtlCol="0">
                <a:spAutoFit/>
              </a:bodyPr>
              <a:lstStyle/>
              <a:p>
                <a:pPr algn="ctr"/>
                <a:r>
                  <a:rPr lang="en-US" altLang="zh-CN" sz="1600" dirty="0">
                    <a:solidFill>
                      <a:schemeClr val="bg1"/>
                    </a:solidFill>
                    <a:latin typeface="Microsoft YaHei" panose="020B0503020204020204" charset="-122"/>
                    <a:ea typeface="Microsoft YaHei" panose="020B0503020204020204" charset="-122"/>
                  </a:rPr>
                  <a:t>3</a:t>
                </a:r>
                <a:endParaRPr lang="en-US" altLang="zh-CN" sz="1600" dirty="0">
                  <a:solidFill>
                    <a:schemeClr val="bg1"/>
                  </a:solidFill>
                  <a:latin typeface="Microsoft YaHei" panose="020B0503020204020204" charset="-122"/>
                  <a:ea typeface="Microsoft YaHei" panose="020B0503020204020204" charset="-122"/>
                </a:endParaRPr>
              </a:p>
            </p:txBody>
          </p:sp>
        </p:grpSp>
        <p:sp>
          <p:nvSpPr>
            <p:cNvPr id="39" name="文本框 168"/>
            <p:cNvSpPr txBox="1"/>
            <p:nvPr/>
          </p:nvSpPr>
          <p:spPr>
            <a:xfrm>
              <a:off x="4600816" y="4727046"/>
              <a:ext cx="2989327" cy="460375"/>
            </a:xfrm>
            <a:prstGeom prst="rect">
              <a:avLst/>
            </a:prstGeom>
            <a:noFill/>
          </p:spPr>
          <p:txBody>
            <a:bodyPr wrap="square" rtlCol="0">
              <a:spAutoFit/>
            </a:bodyPr>
            <a:lstStyle/>
            <a:p>
              <a:pPr algn="ctr"/>
              <a:r>
                <a:rPr lang="zh-TW" altLang="en-US" sz="2400" b="1" spc="300" dirty="0">
                  <a:solidFill>
                    <a:schemeClr val="tx1">
                      <a:lumMod val="65000"/>
                      <a:lumOff val="35000"/>
                    </a:schemeClr>
                  </a:solidFill>
                  <a:effectLst>
                    <a:outerShdw blurRad="38100" dist="38100" dir="2700000" algn="tl">
                      <a:srgbClr val="000000">
                        <a:alpha val="30000"/>
                      </a:srgbClr>
                    </a:outerShdw>
                  </a:effectLst>
                  <a:latin typeface="Microsoft YaHei" panose="020B0503020204020204" charset="-122"/>
                  <a:ea typeface="Microsoft YaHei" panose="020B0503020204020204" charset="-122"/>
                  <a:sym typeface="+mn-ea"/>
                </a:rPr>
                <a:t>述能專項呈現</a:t>
              </a:r>
              <a:endParaRPr lang="zh-TW" altLang="en-US" sz="2400" b="1" spc="300" dirty="0">
                <a:solidFill>
                  <a:schemeClr val="tx1">
                    <a:lumMod val="65000"/>
                    <a:lumOff val="35000"/>
                  </a:schemeClr>
                </a:solidFill>
                <a:effectLst>
                  <a:outerShdw blurRad="38100" dist="38100" dir="2700000" algn="tl">
                    <a:srgbClr val="000000">
                      <a:alpha val="30000"/>
                    </a:srgbClr>
                  </a:outerShdw>
                </a:effectLst>
                <a:latin typeface="Microsoft YaHei" panose="020B0503020204020204" charset="-122"/>
                <a:ea typeface="Microsoft YaHei" panose="020B0503020204020204" charset="-122"/>
              </a:endParaRPr>
            </a:p>
          </p:txBody>
        </p:sp>
      </p:grpSp>
      <p:grpSp>
        <p:nvGrpSpPr>
          <p:cNvPr id="19" name="群組 18"/>
          <p:cNvGrpSpPr/>
          <p:nvPr/>
        </p:nvGrpSpPr>
        <p:grpSpPr>
          <a:xfrm>
            <a:off x="668867" y="1105747"/>
            <a:ext cx="4042833" cy="4865793"/>
            <a:chOff x="790" y="1306"/>
            <a:chExt cx="4775" cy="5747"/>
          </a:xfrm>
        </p:grpSpPr>
        <p:sp>
          <p:nvSpPr>
            <p:cNvPr id="21" name="矩形 20"/>
            <p:cNvSpPr/>
            <p:nvPr/>
          </p:nvSpPr>
          <p:spPr>
            <a:xfrm>
              <a:off x="983" y="1306"/>
              <a:ext cx="3767" cy="5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icrosoft YaHei" panose="020B0503020204020204" charset="-122"/>
                <a:ea typeface="Microsoft YaHei" panose="020B0503020204020204" charset="-122"/>
              </a:endParaRPr>
            </a:p>
          </p:txBody>
        </p:sp>
        <p:sp>
          <p:nvSpPr>
            <p:cNvPr id="25" name="任意多边形: 形状 6"/>
            <p:cNvSpPr/>
            <p:nvPr userDrawn="1"/>
          </p:nvSpPr>
          <p:spPr>
            <a:xfrm rot="5400000">
              <a:off x="629" y="1663"/>
              <a:ext cx="5097" cy="4775"/>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rgbClr val="E25150"/>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sz="135"/>
            </a:p>
          </p:txBody>
        </p:sp>
        <p:grpSp>
          <p:nvGrpSpPr>
            <p:cNvPr id="26" name="组合 7"/>
            <p:cNvGrpSpPr/>
            <p:nvPr userDrawn="1"/>
          </p:nvGrpSpPr>
          <p:grpSpPr>
            <a:xfrm>
              <a:off x="1650" y="2939"/>
              <a:ext cx="2399" cy="1816"/>
              <a:chOff x="5560165" y="517"/>
              <a:chExt cx="2031325" cy="1537495"/>
            </a:xfrm>
          </p:grpSpPr>
          <p:sp>
            <p:nvSpPr>
              <p:cNvPr id="27" name="文本框 8"/>
              <p:cNvSpPr txBox="1"/>
              <p:nvPr/>
            </p:nvSpPr>
            <p:spPr>
              <a:xfrm>
                <a:off x="5560165" y="517"/>
                <a:ext cx="2011850" cy="1198813"/>
              </a:xfrm>
              <a:prstGeom prst="rect">
                <a:avLst/>
              </a:prstGeom>
              <a:noFill/>
            </p:spPr>
            <p:txBody>
              <a:bodyPr wrap="none" rtlCol="0">
                <a:spAutoFit/>
              </a:bodyPr>
              <a:lstStyle/>
              <a:p>
                <a:r>
                  <a:rPr lang="zh-CN" altLang="en-US" sz="7200" b="1">
                    <a:solidFill>
                      <a:schemeClr val="bg1"/>
                    </a:solidFill>
                    <a:effectLst>
                      <a:outerShdw blurRad="38100" dist="38100" dir="2700000" algn="tl">
                        <a:srgbClr val="000000">
                          <a:alpha val="43137"/>
                        </a:srgbClr>
                      </a:outerShdw>
                    </a:effectLst>
                    <a:latin typeface="Microsoft YaHei" panose="020B0503020204020204" charset="-122"/>
                    <a:ea typeface="Microsoft YaHei" panose="020B0503020204020204" charset="-122"/>
                  </a:rPr>
                  <a:t>目錄</a:t>
                </a:r>
                <a:endParaRPr lang="en-US" altLang="zh-CN" sz="7200" b="1">
                  <a:solidFill>
                    <a:schemeClr val="bg1"/>
                  </a:solidFill>
                  <a:effectLst>
                    <a:outerShdw blurRad="38100" dist="38100" dir="2700000" algn="tl">
                      <a:srgbClr val="000000">
                        <a:alpha val="43137"/>
                      </a:srgbClr>
                    </a:outerShdw>
                  </a:effectLst>
                  <a:latin typeface="Microsoft YaHei" panose="020B0503020204020204" charset="-122"/>
                  <a:ea typeface="Microsoft YaHei" panose="020B0503020204020204" charset="-122"/>
                </a:endParaRPr>
              </a:p>
            </p:txBody>
          </p:sp>
          <p:sp>
            <p:nvSpPr>
              <p:cNvPr id="28" name="矩形 27"/>
              <p:cNvSpPr/>
              <p:nvPr/>
            </p:nvSpPr>
            <p:spPr>
              <a:xfrm>
                <a:off x="5560165" y="1200846"/>
                <a:ext cx="2031325" cy="337166"/>
              </a:xfrm>
              <a:prstGeom prst="rect">
                <a:avLst/>
              </a:prstGeom>
            </p:spPr>
            <p:txBody>
              <a:bodyPr wrap="square">
                <a:spAutoFit/>
              </a:bodyPr>
              <a:lstStyle/>
              <a:p>
                <a:pPr algn="ctr"/>
                <a:r>
                  <a:rPr lang="en-US" altLang="zh-CN" sz="1600" b="1" spc="600">
                    <a:solidFill>
                      <a:schemeClr val="bg1"/>
                    </a:solidFill>
                    <a:latin typeface="+mj-ea"/>
                  </a:rPr>
                  <a:t>CONTENT</a:t>
                </a:r>
                <a:endParaRPr lang="en-US" altLang="zh-CN" sz="1600" b="1" spc="600">
                  <a:solidFill>
                    <a:schemeClr val="bg1"/>
                  </a:solidFill>
                  <a:latin typeface="+mj-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開發</a:t>
            </a:r>
            <a:endParaRPr lang="en-US" altLang="zh-TW" dirty="0">
              <a:solidFill>
                <a:srgbClr val="E25150"/>
              </a:solidFill>
              <a:latin typeface="Microsoft YaHei UI" panose="020B0503020204020204" charset="-122"/>
              <a:ea typeface="Microsoft YaHei UI" panose="020B0503020204020204" charset="-122"/>
            </a:endParaRPr>
          </a:p>
        </p:txBody>
      </p:sp>
      <p:grpSp>
        <p:nvGrpSpPr>
          <p:cNvPr id="10" name="群組 9"/>
          <p:cNvGrpSpPr/>
          <p:nvPr/>
        </p:nvGrpSpPr>
        <p:grpSpPr>
          <a:xfrm>
            <a:off x="9615573" y="481240"/>
            <a:ext cx="2335422" cy="832252"/>
            <a:chOff x="9615573" y="481240"/>
            <a:chExt cx="2335422" cy="832252"/>
          </a:xfrm>
        </p:grpSpPr>
        <p:sp>
          <p:nvSpPr>
            <p:cNvPr id="11" name="文本框 33"/>
            <p:cNvSpPr txBox="1"/>
            <p:nvPr/>
          </p:nvSpPr>
          <p:spPr>
            <a:xfrm>
              <a:off x="9615573" y="802491"/>
              <a:ext cx="2209800" cy="338554"/>
            </a:xfrm>
            <a:prstGeom prst="rect">
              <a:avLst/>
            </a:prstGeom>
            <a:noFill/>
          </p:spPr>
          <p:txBody>
            <a:bodyPr wrap="square" rtlCol="0">
              <a:spAutoFit/>
            </a:bodyPr>
            <a:lstStyle/>
            <a:p>
              <a:r>
                <a:rPr lang="zh-TW" altLang="en-US" sz="1600" dirty="0"/>
                <a:t>系統開發流程</a:t>
              </a:r>
              <a:endParaRPr lang="zh-TW" altLang="en-US" sz="1600" dirty="0"/>
            </a:p>
          </p:txBody>
        </p:sp>
        <p:pic>
          <p:nvPicPr>
            <p:cNvPr id="12" name="图片 18"/>
            <p:cNvPicPr>
              <a:picLocks noChangeAspect="1"/>
            </p:cNvPicPr>
            <p:nvPr/>
          </p:nvPicPr>
          <p:blipFill>
            <a:blip r:embed="rId1"/>
            <a:stretch>
              <a:fillRect/>
            </a:stretch>
          </p:blipFill>
          <p:spPr>
            <a:xfrm>
              <a:off x="10920325" y="481240"/>
              <a:ext cx="1030670" cy="832252"/>
            </a:xfrm>
            <a:prstGeom prst="rect">
              <a:avLst/>
            </a:prstGeom>
            <a:noFill/>
            <a:ln w="9525">
              <a:noFill/>
            </a:ln>
          </p:spPr>
        </p:pic>
      </p:grpSp>
      <p:pic>
        <p:nvPicPr>
          <p:cNvPr id="9" name="圖片 8"/>
          <p:cNvPicPr>
            <a:picLocks noChangeAspect="1"/>
          </p:cNvPicPr>
          <p:nvPr/>
        </p:nvPicPr>
        <p:blipFill rotWithShape="1">
          <a:blip r:embed="rId2"/>
          <a:srcRect l="19553" t="38087"/>
          <a:stretch>
            <a:fillRect/>
          </a:stretch>
        </p:blipFill>
        <p:spPr>
          <a:xfrm>
            <a:off x="200246" y="1678940"/>
            <a:ext cx="8381269" cy="3551274"/>
          </a:xfrm>
          <a:prstGeom prst="rect">
            <a:avLst/>
          </a:prstGeom>
          <a:noFill/>
          <a:ln w="9525">
            <a:solidFill>
              <a:schemeClr val="bg2">
                <a:lumMod val="25000"/>
              </a:schemeClr>
            </a:solidFill>
          </a:ln>
          <a:effectLst>
            <a:outerShdw blurRad="50800" dist="38100" dir="10800000" algn="r" rotWithShape="0">
              <a:prstClr val="black">
                <a:alpha val="40000"/>
              </a:prstClr>
            </a:outerShdw>
          </a:effectLst>
        </p:spPr>
      </p:pic>
      <p:pic>
        <p:nvPicPr>
          <p:cNvPr id="13" name="圖片 12"/>
          <p:cNvPicPr>
            <a:picLocks noChangeAspect="1"/>
          </p:cNvPicPr>
          <p:nvPr/>
        </p:nvPicPr>
        <p:blipFill rotWithShape="1">
          <a:blip r:embed="rId3"/>
          <a:srcRect l="20975" t="56735" r="14003" b="2209"/>
          <a:stretch>
            <a:fillRect/>
          </a:stretch>
        </p:blipFill>
        <p:spPr>
          <a:xfrm>
            <a:off x="5869171" y="3916325"/>
            <a:ext cx="6081824" cy="2700670"/>
          </a:xfrm>
          <a:prstGeom prst="rect">
            <a:avLst/>
          </a:prstGeom>
          <a:noFill/>
          <a:ln w="9525">
            <a:solidFill>
              <a:schemeClr val="bg2">
                <a:lumMod val="25000"/>
              </a:schemeClr>
            </a:solidFill>
          </a:ln>
          <a:effectLst>
            <a:outerShdw blurRad="50800" dist="38100" dir="8100000" algn="tr" rotWithShape="0">
              <a:prstClr val="black">
                <a:alpha val="40000"/>
              </a:prstClr>
            </a:outerShdw>
          </a:effectLst>
        </p:spPr>
      </p:pic>
      <p:sp>
        <p:nvSpPr>
          <p:cNvPr id="15" name="波浪 14"/>
          <p:cNvSpPr/>
          <p:nvPr/>
        </p:nvSpPr>
        <p:spPr>
          <a:xfrm>
            <a:off x="117988" y="658747"/>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增加目錄</a:t>
            </a:r>
            <a:endParaRPr lang="zh-TW" altLang="en-US" dirty="0"/>
          </a:p>
        </p:txBody>
      </p:sp>
      <p:sp>
        <p:nvSpPr>
          <p:cNvPr id="16" name="矩形 15"/>
          <p:cNvSpPr/>
          <p:nvPr/>
        </p:nvSpPr>
        <p:spPr>
          <a:xfrm>
            <a:off x="-1424" y="6364650"/>
            <a:ext cx="1082348" cy="369332"/>
          </a:xfrm>
          <a:prstGeom prst="rect">
            <a:avLst/>
          </a:prstGeom>
        </p:spPr>
        <p:txBody>
          <a:bodyPr wrap="none">
            <a:spAutoFit/>
          </a:bodyPr>
          <a:lstStyle/>
          <a:p>
            <a:r>
              <a:rPr lang="en-US" altLang="zh-CN" b="1" dirty="0" smtClean="0">
                <a:solidFill>
                  <a:schemeClr val="bg2">
                    <a:lumMod val="25000"/>
                  </a:schemeClr>
                </a:solidFill>
                <a:latin typeface="Microsoft YaHei" panose="020B0503020204020204" charset="-122"/>
                <a:ea typeface="Microsoft YaHei" panose="020B0503020204020204" charset="-122"/>
              </a:rPr>
              <a:t>aisp520</a:t>
            </a:r>
            <a:endParaRPr lang="zh-TW" altLang="en-US" b="1" dirty="0">
              <a:solidFill>
                <a:schemeClr val="bg2">
                  <a:lumMod val="25000"/>
                </a:schemeClr>
              </a:solidFill>
            </a:endParaRPr>
          </a:p>
        </p:txBody>
      </p:sp>
      <p:sp>
        <p:nvSpPr>
          <p:cNvPr id="17" name="矩形 16"/>
          <p:cNvSpPr/>
          <p:nvPr/>
        </p:nvSpPr>
        <p:spPr>
          <a:xfrm>
            <a:off x="10612167" y="3546993"/>
            <a:ext cx="1338828" cy="369332"/>
          </a:xfrm>
          <a:prstGeom prst="rect">
            <a:avLst/>
          </a:prstGeom>
        </p:spPr>
        <p:txBody>
          <a:bodyPr wrap="none">
            <a:spAutoFit/>
          </a:bodyPr>
          <a:lstStyle/>
          <a:p>
            <a:r>
              <a:rPr lang="zh-TW" altLang="en-US" b="1" dirty="0" smtClean="0">
                <a:solidFill>
                  <a:schemeClr val="bg2">
                    <a:lumMod val="25000"/>
                  </a:schemeClr>
                </a:solidFill>
                <a:latin typeface="Microsoft YaHei" panose="020B0503020204020204" charset="-122"/>
                <a:ea typeface="Microsoft YaHei" panose="020B0503020204020204" charset="-122"/>
              </a:rPr>
              <a:t>建立</a:t>
            </a:r>
            <a:r>
              <a:rPr lang="zh-TW" altLang="en-US" b="1" dirty="0">
                <a:solidFill>
                  <a:schemeClr val="bg2">
                    <a:lumMod val="25000"/>
                  </a:schemeClr>
                </a:solidFill>
                <a:latin typeface="Microsoft YaHei" panose="020B0503020204020204" charset="-122"/>
                <a:ea typeface="Microsoft YaHei" panose="020B0503020204020204" charset="-122"/>
              </a:rPr>
              <a:t>新路徑</a:t>
            </a:r>
            <a:endParaRPr lang="zh-TW" altLang="en-US" b="1" dirty="0">
              <a:solidFill>
                <a:schemeClr val="bg2">
                  <a:lumMod val="2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1"/>
          <a:srcRect l="23678" t="3780" r="15170"/>
          <a:stretch>
            <a:fillRect/>
          </a:stretch>
        </p:blipFill>
        <p:spPr>
          <a:xfrm>
            <a:off x="6312308" y="1972268"/>
            <a:ext cx="5879692" cy="8544601"/>
          </a:xfrm>
          <a:prstGeom prst="rect">
            <a:avLst/>
          </a:prstGeom>
          <a:noFill/>
          <a:ln w="9525">
            <a:solidFill>
              <a:schemeClr val="bg2">
                <a:lumMod val="75000"/>
              </a:schemeClr>
            </a:solidFill>
          </a:ln>
        </p:spPr>
      </p:pic>
      <p:pic>
        <p:nvPicPr>
          <p:cNvPr id="5" name="圖片 4"/>
          <p:cNvPicPr>
            <a:picLocks noChangeAspect="1"/>
          </p:cNvPicPr>
          <p:nvPr/>
        </p:nvPicPr>
        <p:blipFill rotWithShape="1">
          <a:blip r:embed="rId2"/>
          <a:srcRect l="19863" t="62797" r="33668" b="18836"/>
          <a:stretch>
            <a:fillRect/>
          </a:stretch>
        </p:blipFill>
        <p:spPr>
          <a:xfrm>
            <a:off x="88488" y="1972268"/>
            <a:ext cx="5870520" cy="1753433"/>
          </a:xfrm>
          <a:prstGeom prst="rect">
            <a:avLst/>
          </a:prstGeom>
          <a:noFill/>
          <a:ln w="9525">
            <a:solidFill>
              <a:schemeClr val="bg2">
                <a:lumMod val="75000"/>
              </a:schemeClr>
            </a:solidFill>
          </a:ln>
        </p:spPr>
      </p:pic>
      <p:sp>
        <p:nvSpPr>
          <p:cNvPr id="6" name="矩形 5"/>
          <p:cNvSpPr/>
          <p:nvPr/>
        </p:nvSpPr>
        <p:spPr>
          <a:xfrm>
            <a:off x="1128850" y="2673778"/>
            <a:ext cx="4719484" cy="201198"/>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sp>
        <p:nvSpPr>
          <p:cNvPr id="7" name="矩形 6"/>
          <p:cNvSpPr/>
          <p:nvPr/>
        </p:nvSpPr>
        <p:spPr>
          <a:xfrm>
            <a:off x="6827032" y="3584134"/>
            <a:ext cx="4376300" cy="211118"/>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cxnSp>
        <p:nvCxnSpPr>
          <p:cNvPr id="10" name="弧形接點 9"/>
          <p:cNvCxnSpPr/>
          <p:nvPr/>
        </p:nvCxnSpPr>
        <p:spPr>
          <a:xfrm>
            <a:off x="5864476" y="2778334"/>
            <a:ext cx="927016" cy="840708"/>
          </a:xfrm>
          <a:prstGeom prst="curvedConnector3">
            <a:avLst/>
          </a:prstGeom>
          <a:ln w="38100">
            <a:solidFill>
              <a:srgbClr val="E41908"/>
            </a:solidFill>
            <a:tailEnd type="triangle"/>
          </a:ln>
        </p:spPr>
        <p:style>
          <a:lnRef idx="3">
            <a:schemeClr val="accent2"/>
          </a:lnRef>
          <a:fillRef idx="0">
            <a:schemeClr val="accent2"/>
          </a:fillRef>
          <a:effectRef idx="2">
            <a:schemeClr val="accent2"/>
          </a:effectRef>
          <a:fontRef idx="minor">
            <a:schemeClr val="tx1"/>
          </a:fontRef>
        </p:style>
      </p:cxnSp>
      <p:pic>
        <p:nvPicPr>
          <p:cNvPr id="11" name="圖片 10"/>
          <p:cNvPicPr>
            <a:picLocks noChangeAspect="1"/>
          </p:cNvPicPr>
          <p:nvPr/>
        </p:nvPicPr>
        <p:blipFill rotWithShape="1">
          <a:blip r:embed="rId3"/>
          <a:srcRect t="75334" r="58625"/>
          <a:stretch>
            <a:fillRect/>
          </a:stretch>
        </p:blipFill>
        <p:spPr>
          <a:xfrm>
            <a:off x="88487" y="4011561"/>
            <a:ext cx="5914947" cy="2595717"/>
          </a:xfrm>
          <a:prstGeom prst="rect">
            <a:avLst/>
          </a:prstGeom>
          <a:noFill/>
          <a:ln w="9525">
            <a:solidFill>
              <a:schemeClr val="bg2">
                <a:lumMod val="75000"/>
              </a:schemeClr>
            </a:solidFill>
          </a:ln>
        </p:spPr>
      </p:pic>
      <p:sp>
        <p:nvSpPr>
          <p:cNvPr id="16" name="矩形 15"/>
          <p:cNvSpPr/>
          <p:nvPr/>
        </p:nvSpPr>
        <p:spPr>
          <a:xfrm>
            <a:off x="416012" y="5618539"/>
            <a:ext cx="3674207" cy="211990"/>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sp>
        <p:nvSpPr>
          <p:cNvPr id="17"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開發</a:t>
            </a:r>
            <a:endParaRPr lang="en-US" altLang="zh-TW" dirty="0">
              <a:solidFill>
                <a:srgbClr val="E25150"/>
              </a:solidFill>
              <a:latin typeface="Microsoft YaHei UI" panose="020B0503020204020204" charset="-122"/>
              <a:ea typeface="Microsoft YaHei UI" panose="020B0503020204020204" charset="-122"/>
            </a:endParaRPr>
          </a:p>
        </p:txBody>
      </p:sp>
      <p:sp>
        <p:nvSpPr>
          <p:cNvPr id="18" name="波浪 17"/>
          <p:cNvSpPr/>
          <p:nvPr/>
        </p:nvSpPr>
        <p:spPr>
          <a:xfrm>
            <a:off x="181272" y="631705"/>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修改格式</a:t>
            </a:r>
            <a:endParaRPr lang="zh-TW" altLang="en-US" dirty="0"/>
          </a:p>
        </p:txBody>
      </p:sp>
      <p:grpSp>
        <p:nvGrpSpPr>
          <p:cNvPr id="19" name="群組 18"/>
          <p:cNvGrpSpPr/>
          <p:nvPr/>
        </p:nvGrpSpPr>
        <p:grpSpPr>
          <a:xfrm>
            <a:off x="9615573" y="481240"/>
            <a:ext cx="2335422" cy="832252"/>
            <a:chOff x="9615573" y="481240"/>
            <a:chExt cx="2335422" cy="832252"/>
          </a:xfrm>
        </p:grpSpPr>
        <p:sp>
          <p:nvSpPr>
            <p:cNvPr id="20" name="文本框 33"/>
            <p:cNvSpPr txBox="1"/>
            <p:nvPr/>
          </p:nvSpPr>
          <p:spPr>
            <a:xfrm>
              <a:off x="9615573" y="802491"/>
              <a:ext cx="2209800" cy="338554"/>
            </a:xfrm>
            <a:prstGeom prst="rect">
              <a:avLst/>
            </a:prstGeom>
            <a:noFill/>
          </p:spPr>
          <p:txBody>
            <a:bodyPr wrap="square" rtlCol="0">
              <a:spAutoFit/>
            </a:bodyPr>
            <a:lstStyle/>
            <a:p>
              <a:r>
                <a:rPr lang="zh-TW" altLang="en-US" sz="1600" dirty="0"/>
                <a:t>系統開發流程</a:t>
              </a:r>
              <a:endParaRPr lang="zh-TW" altLang="en-US" sz="1600" dirty="0"/>
            </a:p>
          </p:txBody>
        </p:sp>
        <p:pic>
          <p:nvPicPr>
            <p:cNvPr id="21" name="图片 18"/>
            <p:cNvPicPr>
              <a:picLocks noChangeAspect="1"/>
            </p:cNvPicPr>
            <p:nvPr/>
          </p:nvPicPr>
          <p:blipFill>
            <a:blip r:embed="rId4"/>
            <a:stretch>
              <a:fillRect/>
            </a:stretch>
          </p:blipFill>
          <p:spPr>
            <a:xfrm>
              <a:off x="10920325" y="481240"/>
              <a:ext cx="1030670" cy="832252"/>
            </a:xfrm>
            <a:prstGeom prst="rect">
              <a:avLst/>
            </a:prstGeom>
            <a:noFill/>
            <a:ln w="9525">
              <a:noFill/>
            </a:ln>
          </p:spPr>
        </p:pic>
      </p:grpSp>
      <p:sp>
        <p:nvSpPr>
          <p:cNvPr id="22" name="文字方塊 21"/>
          <p:cNvSpPr txBox="1"/>
          <p:nvPr/>
        </p:nvSpPr>
        <p:spPr>
          <a:xfrm>
            <a:off x="3674820" y="1486952"/>
            <a:ext cx="4889859" cy="400110"/>
          </a:xfrm>
          <a:prstGeom prst="rect">
            <a:avLst/>
          </a:prstGeom>
          <a:noFill/>
        </p:spPr>
        <p:txBody>
          <a:bodyPr wrap="square" rtlCol="0">
            <a:spAutoFit/>
          </a:bodyPr>
          <a:lstStyle/>
          <a:p>
            <a:r>
              <a:rPr lang="zh-TW" altLang="en-US" sz="2000" b="1" dirty="0" smtClean="0">
                <a:latin typeface="微軟正黑體" panose="020B0604030504040204" charset="-120"/>
                <a:ea typeface="微軟正黑體" panose="020B0604030504040204" charset="-120"/>
              </a:rPr>
              <a:t>匯率 </a:t>
            </a:r>
            <a:r>
              <a:rPr lang="en-US" altLang="zh-TW" sz="2000" b="1" dirty="0" smtClean="0">
                <a:latin typeface="微軟正黑體" panose="020B0604030504040204" charset="-120"/>
                <a:ea typeface="微軟正黑體" panose="020B0604030504040204" charset="-120"/>
              </a:rPr>
              <a:t>(</a:t>
            </a:r>
            <a:r>
              <a:rPr lang="en-US" altLang="zh-TW" sz="2000" b="1" dirty="0" err="1" smtClean="0">
                <a:latin typeface="微軟正黑體" panose="020B0604030504040204" charset="-120"/>
                <a:ea typeface="微軟正黑體" panose="020B0604030504040204" charset="-120"/>
              </a:rPr>
              <a:t>ExchangeRate</a:t>
            </a:r>
            <a:r>
              <a:rPr lang="en-US" altLang="zh-TW" sz="2000" b="1" dirty="0" smtClean="0">
                <a:latin typeface="微軟正黑體" panose="020B0604030504040204" charset="-120"/>
                <a:ea typeface="微軟正黑體" panose="020B0604030504040204" charset="-120"/>
              </a:rPr>
              <a:t>) </a:t>
            </a:r>
            <a:r>
              <a:rPr lang="zh-TW" altLang="en-US" sz="2000" b="1" dirty="0" smtClean="0">
                <a:latin typeface="微軟正黑體" panose="020B0604030504040204" charset="-120"/>
                <a:ea typeface="微軟正黑體" panose="020B0604030504040204" charset="-120"/>
              </a:rPr>
              <a:t>最多取至小數五位</a:t>
            </a:r>
            <a:endParaRPr lang="zh-TW" altLang="en-US" sz="2000" b="1" dirty="0">
              <a:latin typeface="微軟正黑體" panose="020B0604030504040204" charset="-120"/>
              <a:ea typeface="微軟正黑體" panose="020B0604030504040204" charset="-12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9615573" y="481240"/>
            <a:ext cx="2335422" cy="832252"/>
            <a:chOff x="9615573" y="481240"/>
            <a:chExt cx="2335422" cy="832252"/>
          </a:xfrm>
        </p:grpSpPr>
        <p:sp>
          <p:nvSpPr>
            <p:cNvPr id="10" name="文本框 33"/>
            <p:cNvSpPr txBox="1"/>
            <p:nvPr/>
          </p:nvSpPr>
          <p:spPr>
            <a:xfrm>
              <a:off x="9615573" y="802491"/>
              <a:ext cx="2209800" cy="338554"/>
            </a:xfrm>
            <a:prstGeom prst="rect">
              <a:avLst/>
            </a:prstGeom>
            <a:noFill/>
          </p:spPr>
          <p:txBody>
            <a:bodyPr wrap="square" rtlCol="0">
              <a:spAutoFit/>
            </a:bodyPr>
            <a:lstStyle/>
            <a:p>
              <a:r>
                <a:rPr lang="zh-TW" altLang="en-US" sz="1600" dirty="0"/>
                <a:t>軟體測試能力</a:t>
              </a:r>
              <a:endParaRPr lang="zh-TW" altLang="zh-CN" sz="1600" dirty="0"/>
            </a:p>
          </p:txBody>
        </p:sp>
        <p:pic>
          <p:nvPicPr>
            <p:cNvPr id="11" name="图片 18"/>
            <p:cNvPicPr>
              <a:picLocks noChangeAspect="1"/>
            </p:cNvPicPr>
            <p:nvPr/>
          </p:nvPicPr>
          <p:blipFill>
            <a:blip r:embed="rId1"/>
            <a:stretch>
              <a:fillRect/>
            </a:stretch>
          </p:blipFill>
          <p:spPr>
            <a:xfrm>
              <a:off x="10920325" y="481240"/>
              <a:ext cx="1030670" cy="832252"/>
            </a:xfrm>
            <a:prstGeom prst="rect">
              <a:avLst/>
            </a:prstGeom>
            <a:noFill/>
            <a:ln w="9525">
              <a:noFill/>
            </a:ln>
          </p:spPr>
        </p:pic>
      </p:grpSp>
      <p:pic>
        <p:nvPicPr>
          <p:cNvPr id="8" name="圖片 7"/>
          <p:cNvPicPr>
            <a:picLocks noChangeAspect="1"/>
          </p:cNvPicPr>
          <p:nvPr/>
        </p:nvPicPr>
        <p:blipFill>
          <a:blip r:embed="rId2"/>
          <a:stretch>
            <a:fillRect/>
          </a:stretch>
        </p:blipFill>
        <p:spPr>
          <a:xfrm>
            <a:off x="246373" y="1917790"/>
            <a:ext cx="11746753" cy="5397282"/>
          </a:xfrm>
          <a:prstGeom prst="rect">
            <a:avLst/>
          </a:prstGeom>
          <a:noFill/>
          <a:ln w="9525">
            <a:solidFill>
              <a:schemeClr val="bg2">
                <a:lumMod val="75000"/>
              </a:schemeClr>
            </a:solidFill>
          </a:ln>
        </p:spPr>
      </p:pic>
      <p:sp>
        <p:nvSpPr>
          <p:cNvPr id="12"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測試</a:t>
            </a:r>
            <a:endParaRPr lang="en-US" altLang="zh-TW" dirty="0">
              <a:solidFill>
                <a:srgbClr val="E25150"/>
              </a:solidFill>
              <a:latin typeface="Microsoft YaHei UI" panose="020B0503020204020204" charset="-122"/>
              <a:ea typeface="Microsoft YaHei UI" panose="020B0503020204020204" charset="-122"/>
            </a:endParaRPr>
          </a:p>
        </p:txBody>
      </p:sp>
      <p:sp>
        <p:nvSpPr>
          <p:cNvPr id="13" name="文字方塊 12"/>
          <p:cNvSpPr txBox="1"/>
          <p:nvPr/>
        </p:nvSpPr>
        <p:spPr>
          <a:xfrm>
            <a:off x="4600275" y="1478885"/>
            <a:ext cx="3625702" cy="400110"/>
          </a:xfrm>
          <a:prstGeom prst="rect">
            <a:avLst/>
          </a:prstGeom>
          <a:noFill/>
        </p:spPr>
        <p:txBody>
          <a:bodyPr wrap="square" rtlCol="0">
            <a:spAutoFit/>
          </a:bodyPr>
          <a:lstStyle/>
          <a:p>
            <a:r>
              <a:rPr lang="zh-TW" altLang="en-US" sz="2000" b="1" dirty="0" smtClean="0">
                <a:latin typeface="微軟正黑體" panose="020B0604030504040204" charset="-120"/>
                <a:ea typeface="微軟正黑體" panose="020B0604030504040204" charset="-120"/>
              </a:rPr>
              <a:t>情境：</a:t>
            </a:r>
            <a:r>
              <a:rPr lang="en-US" altLang="zh-TW" sz="2000" b="1" dirty="0" smtClean="0">
                <a:latin typeface="微軟正黑體" panose="020B0604030504040204" charset="-120"/>
                <a:ea typeface="微軟正黑體" panose="020B0604030504040204" charset="-120"/>
              </a:rPr>
              <a:t>A0401</a:t>
            </a:r>
            <a:r>
              <a:rPr lang="zh-TW" altLang="en-US" sz="2000" b="1" dirty="0" smtClean="0">
                <a:latin typeface="微軟正黑體" panose="020B0604030504040204" charset="-120"/>
                <a:ea typeface="微軟正黑體" panose="020B0604030504040204" charset="-120"/>
              </a:rPr>
              <a:t> → </a:t>
            </a:r>
            <a:r>
              <a:rPr lang="en-US" altLang="zh-TW" sz="2000" b="1" dirty="0" smtClean="0">
                <a:latin typeface="微軟正黑體" panose="020B0604030504040204" charset="-120"/>
                <a:ea typeface="微軟正黑體" panose="020B0604030504040204" charset="-120"/>
              </a:rPr>
              <a:t>F0401</a:t>
            </a:r>
            <a:endParaRPr lang="zh-TW" altLang="en-US" sz="2000" b="1" dirty="0">
              <a:latin typeface="微軟正黑體" panose="020B0604030504040204" charset="-120"/>
              <a:ea typeface="微軟正黑體" panose="020B0604030504040204" charset="-120"/>
            </a:endParaRPr>
          </a:p>
        </p:txBody>
      </p:sp>
      <p:sp>
        <p:nvSpPr>
          <p:cNvPr id="4" name="矩形 3"/>
          <p:cNvSpPr/>
          <p:nvPr/>
        </p:nvSpPr>
        <p:spPr>
          <a:xfrm>
            <a:off x="7067550" y="5726430"/>
            <a:ext cx="647700" cy="445135"/>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pic>
        <p:nvPicPr>
          <p:cNvPr id="15" name="圖片 14"/>
          <p:cNvPicPr>
            <a:picLocks noChangeAspect="1"/>
          </p:cNvPicPr>
          <p:nvPr/>
        </p:nvPicPr>
        <p:blipFill rotWithShape="1">
          <a:blip r:embed="rId3"/>
          <a:srcRect l="31662" t="13887" r="34283"/>
          <a:stretch>
            <a:fillRect/>
          </a:stretch>
        </p:blipFill>
        <p:spPr>
          <a:xfrm>
            <a:off x="9808623" y="1548458"/>
            <a:ext cx="2223404" cy="5596621"/>
          </a:xfrm>
          <a:prstGeom prst="rect">
            <a:avLst/>
          </a:prstGeom>
          <a:noFill/>
          <a:ln w="9525">
            <a:solidFill>
              <a:schemeClr val="bg2">
                <a:lumMod val="25000"/>
              </a:schemeClr>
            </a:solidFill>
          </a:ln>
          <a:effectLst>
            <a:outerShdw blurRad="63500" sx="102000" sy="102000" algn="ctr" rotWithShape="0">
              <a:prstClr val="black">
                <a:alpha val="40000"/>
              </a:prstClr>
            </a:outerShdw>
            <a:softEdge rad="31750"/>
          </a:effectLst>
        </p:spPr>
      </p:pic>
      <p:sp>
        <p:nvSpPr>
          <p:cNvPr id="16" name="矩形 15"/>
          <p:cNvSpPr/>
          <p:nvPr/>
        </p:nvSpPr>
        <p:spPr>
          <a:xfrm>
            <a:off x="2935030" y="4794309"/>
            <a:ext cx="1785826" cy="245523"/>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sp>
        <p:nvSpPr>
          <p:cNvPr id="2" name="波浪 1"/>
          <p:cNvSpPr/>
          <p:nvPr/>
        </p:nvSpPr>
        <p:spPr>
          <a:xfrm>
            <a:off x="117988" y="658747"/>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開立發票</a:t>
            </a:r>
            <a:endParaRPr lang="zh-TW"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1"/>
          <a:srcRect l="172"/>
          <a:stretch>
            <a:fillRect/>
          </a:stretch>
        </p:blipFill>
        <p:spPr>
          <a:xfrm>
            <a:off x="0" y="1739135"/>
            <a:ext cx="10571260" cy="4150319"/>
          </a:xfrm>
          <a:prstGeom prst="rect">
            <a:avLst/>
          </a:prstGeom>
          <a:noFill/>
          <a:ln w="9525">
            <a:solidFill>
              <a:schemeClr val="bg2">
                <a:lumMod val="75000"/>
              </a:schemeClr>
            </a:solidFill>
          </a:ln>
        </p:spPr>
      </p:pic>
      <p:sp>
        <p:nvSpPr>
          <p:cNvPr id="4"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測試</a:t>
            </a:r>
            <a:endParaRPr lang="en-US" altLang="zh-TW" dirty="0">
              <a:solidFill>
                <a:srgbClr val="E25150"/>
              </a:solidFill>
              <a:latin typeface="Microsoft YaHei UI" panose="020B0503020204020204" charset="-122"/>
              <a:ea typeface="Microsoft YaHei UI" panose="020B0503020204020204" charset="-122"/>
            </a:endParaRPr>
          </a:p>
        </p:txBody>
      </p:sp>
      <p:sp>
        <p:nvSpPr>
          <p:cNvPr id="2" name="矩形 1"/>
          <p:cNvSpPr/>
          <p:nvPr/>
        </p:nvSpPr>
        <p:spPr>
          <a:xfrm>
            <a:off x="105219" y="3461540"/>
            <a:ext cx="2533206" cy="243685"/>
          </a:xfrm>
          <a:prstGeom prst="rect">
            <a:avLst/>
          </a:prstGeom>
          <a:noFill/>
          <a:ln w="28575">
            <a:solidFill>
              <a:srgbClr val="E25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p:cNvGrpSpPr/>
          <p:nvPr/>
        </p:nvGrpSpPr>
        <p:grpSpPr>
          <a:xfrm>
            <a:off x="9615573" y="481240"/>
            <a:ext cx="2335422" cy="832252"/>
            <a:chOff x="9615573" y="481240"/>
            <a:chExt cx="2335422" cy="832252"/>
          </a:xfrm>
        </p:grpSpPr>
        <p:sp>
          <p:nvSpPr>
            <p:cNvPr id="11" name="文本框 33"/>
            <p:cNvSpPr txBox="1"/>
            <p:nvPr/>
          </p:nvSpPr>
          <p:spPr>
            <a:xfrm>
              <a:off x="9615573" y="802491"/>
              <a:ext cx="2209800" cy="338554"/>
            </a:xfrm>
            <a:prstGeom prst="rect">
              <a:avLst/>
            </a:prstGeom>
            <a:noFill/>
          </p:spPr>
          <p:txBody>
            <a:bodyPr wrap="square" rtlCol="0">
              <a:spAutoFit/>
            </a:bodyPr>
            <a:lstStyle/>
            <a:p>
              <a:r>
                <a:rPr lang="zh-TW" altLang="en-US" sz="1600" dirty="0"/>
                <a:t>系統開發流程</a:t>
              </a:r>
              <a:endParaRPr lang="zh-TW" altLang="en-US" sz="1600" dirty="0"/>
            </a:p>
          </p:txBody>
        </p:sp>
        <p:pic>
          <p:nvPicPr>
            <p:cNvPr id="12" name="图片 18"/>
            <p:cNvPicPr>
              <a:picLocks noChangeAspect="1"/>
            </p:cNvPicPr>
            <p:nvPr/>
          </p:nvPicPr>
          <p:blipFill>
            <a:blip r:embed="rId2"/>
            <a:stretch>
              <a:fillRect/>
            </a:stretch>
          </p:blipFill>
          <p:spPr>
            <a:xfrm>
              <a:off x="10920325" y="481240"/>
              <a:ext cx="1030670" cy="832252"/>
            </a:xfrm>
            <a:prstGeom prst="rect">
              <a:avLst/>
            </a:prstGeom>
            <a:noFill/>
            <a:ln w="9525">
              <a:noFill/>
            </a:ln>
          </p:spPr>
        </p:pic>
      </p:grpSp>
      <p:pic>
        <p:nvPicPr>
          <p:cNvPr id="3" name="圖片 2"/>
          <p:cNvPicPr>
            <a:picLocks noChangeAspect="1"/>
          </p:cNvPicPr>
          <p:nvPr/>
        </p:nvPicPr>
        <p:blipFill rotWithShape="1">
          <a:blip r:embed="rId3"/>
          <a:srcRect l="-1" t="31048" r="41394" b="107"/>
          <a:stretch>
            <a:fillRect/>
          </a:stretch>
        </p:blipFill>
        <p:spPr>
          <a:xfrm>
            <a:off x="7898245" y="1440090"/>
            <a:ext cx="6428378" cy="4912128"/>
          </a:xfrm>
          <a:prstGeom prst="rect">
            <a:avLst/>
          </a:prstGeom>
          <a:noFill/>
          <a:ln w="9525">
            <a:noFill/>
          </a:ln>
        </p:spPr>
      </p:pic>
      <p:sp>
        <p:nvSpPr>
          <p:cNvPr id="15" name="矩形 14"/>
          <p:cNvSpPr/>
          <p:nvPr/>
        </p:nvSpPr>
        <p:spPr>
          <a:xfrm>
            <a:off x="4515294" y="3896154"/>
            <a:ext cx="2533206" cy="209121"/>
          </a:xfrm>
          <a:prstGeom prst="rect">
            <a:avLst/>
          </a:prstGeom>
          <a:noFill/>
          <a:ln w="28575">
            <a:solidFill>
              <a:srgbClr val="E25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波浪 15"/>
          <p:cNvSpPr/>
          <p:nvPr/>
        </p:nvSpPr>
        <p:spPr>
          <a:xfrm>
            <a:off x="181272" y="631705"/>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匯出發票</a:t>
            </a:r>
            <a:endParaRPr lang="zh-TW"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測試</a:t>
            </a:r>
            <a:endParaRPr lang="en-US" altLang="zh-TW" dirty="0">
              <a:solidFill>
                <a:srgbClr val="E25150"/>
              </a:solidFill>
              <a:latin typeface="Microsoft YaHei UI" panose="020B0503020204020204" charset="-122"/>
              <a:ea typeface="Microsoft YaHei UI" panose="020B0503020204020204" charset="-122"/>
            </a:endParaRPr>
          </a:p>
        </p:txBody>
      </p:sp>
      <p:pic>
        <p:nvPicPr>
          <p:cNvPr id="5" name="圖片 4"/>
          <p:cNvPicPr>
            <a:picLocks noChangeAspect="1"/>
          </p:cNvPicPr>
          <p:nvPr/>
        </p:nvPicPr>
        <p:blipFill>
          <a:blip r:embed="rId1"/>
          <a:stretch>
            <a:fillRect/>
          </a:stretch>
        </p:blipFill>
        <p:spPr>
          <a:xfrm>
            <a:off x="117730" y="1313492"/>
            <a:ext cx="9852085" cy="6348079"/>
          </a:xfrm>
          <a:prstGeom prst="rect">
            <a:avLst/>
          </a:prstGeom>
          <a:noFill/>
          <a:ln w="9525">
            <a:solidFill>
              <a:schemeClr val="bg2">
                <a:lumMod val="75000"/>
              </a:schemeClr>
            </a:solidFill>
          </a:ln>
        </p:spPr>
      </p:pic>
      <p:grpSp>
        <p:nvGrpSpPr>
          <p:cNvPr id="6" name="群組 5"/>
          <p:cNvGrpSpPr/>
          <p:nvPr/>
        </p:nvGrpSpPr>
        <p:grpSpPr>
          <a:xfrm>
            <a:off x="9615573" y="481240"/>
            <a:ext cx="2335422" cy="832252"/>
            <a:chOff x="9615573" y="481240"/>
            <a:chExt cx="2335422" cy="832252"/>
          </a:xfrm>
        </p:grpSpPr>
        <p:sp>
          <p:nvSpPr>
            <p:cNvPr id="9" name="文本框 33"/>
            <p:cNvSpPr txBox="1"/>
            <p:nvPr/>
          </p:nvSpPr>
          <p:spPr>
            <a:xfrm>
              <a:off x="9615573" y="802491"/>
              <a:ext cx="2209800" cy="338554"/>
            </a:xfrm>
            <a:prstGeom prst="rect">
              <a:avLst/>
            </a:prstGeom>
            <a:noFill/>
          </p:spPr>
          <p:txBody>
            <a:bodyPr wrap="square" rtlCol="0">
              <a:spAutoFit/>
            </a:bodyPr>
            <a:lstStyle/>
            <a:p>
              <a:r>
                <a:rPr lang="zh-TW" altLang="en-US" sz="1600" dirty="0"/>
                <a:t>軟體測試能力</a:t>
              </a:r>
              <a:endParaRPr lang="zh-TW" altLang="zh-CN" sz="1600" dirty="0"/>
            </a:p>
          </p:txBody>
        </p:sp>
        <p:pic>
          <p:nvPicPr>
            <p:cNvPr id="10" name="图片 18"/>
            <p:cNvPicPr>
              <a:picLocks noChangeAspect="1"/>
            </p:cNvPicPr>
            <p:nvPr/>
          </p:nvPicPr>
          <p:blipFill>
            <a:blip r:embed="rId2"/>
            <a:stretch>
              <a:fillRect/>
            </a:stretch>
          </p:blipFill>
          <p:spPr>
            <a:xfrm>
              <a:off x="10920325" y="481240"/>
              <a:ext cx="1030670" cy="832252"/>
            </a:xfrm>
            <a:prstGeom prst="rect">
              <a:avLst/>
            </a:prstGeom>
            <a:noFill/>
            <a:ln w="9525">
              <a:noFill/>
            </a:ln>
          </p:spPr>
        </p:pic>
      </p:grpSp>
      <p:sp>
        <p:nvSpPr>
          <p:cNvPr id="2" name="矩形 1"/>
          <p:cNvSpPr/>
          <p:nvPr/>
        </p:nvSpPr>
        <p:spPr>
          <a:xfrm>
            <a:off x="1655791" y="1964133"/>
            <a:ext cx="4343228" cy="188467"/>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sp>
        <p:nvSpPr>
          <p:cNvPr id="3" name="矩形 2"/>
          <p:cNvSpPr/>
          <p:nvPr/>
        </p:nvSpPr>
        <p:spPr>
          <a:xfrm>
            <a:off x="4516582" y="1320981"/>
            <a:ext cx="2750127" cy="238217"/>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sp>
        <p:nvSpPr>
          <p:cNvPr id="11" name="矩形 10"/>
          <p:cNvSpPr/>
          <p:nvPr/>
        </p:nvSpPr>
        <p:spPr>
          <a:xfrm>
            <a:off x="1247715" y="2211938"/>
            <a:ext cx="565022" cy="160824"/>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sp>
        <p:nvSpPr>
          <p:cNvPr id="14" name="波浪 13"/>
          <p:cNvSpPr/>
          <p:nvPr/>
        </p:nvSpPr>
        <p:spPr>
          <a:xfrm>
            <a:off x="181272" y="631705"/>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XML</a:t>
            </a:r>
            <a:r>
              <a:rPr lang="zh-TW" altLang="en-US" dirty="0" smtClean="0"/>
              <a:t>格式</a:t>
            </a:r>
            <a:endParaRPr lang="zh-TW" altLang="en-US" dirty="0"/>
          </a:p>
        </p:txBody>
      </p:sp>
      <p:pic>
        <p:nvPicPr>
          <p:cNvPr id="18" name="圖片 17"/>
          <p:cNvPicPr>
            <a:picLocks noChangeAspect="1"/>
          </p:cNvPicPr>
          <p:nvPr/>
        </p:nvPicPr>
        <p:blipFill rotWithShape="1">
          <a:blip r:embed="rId3"/>
          <a:srcRect l="7819" t="2462" r="9741"/>
          <a:stretch>
            <a:fillRect/>
          </a:stretch>
        </p:blipFill>
        <p:spPr>
          <a:xfrm>
            <a:off x="8197981" y="1285921"/>
            <a:ext cx="3686144" cy="5572079"/>
          </a:xfrm>
          <a:prstGeom prst="rect">
            <a:avLst/>
          </a:prstGeom>
          <a:noFill/>
          <a:ln w="9525">
            <a:solidFill>
              <a:schemeClr val="bg2">
                <a:lumMod val="25000"/>
              </a:schemeClr>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2075815" y="1136015"/>
            <a:ext cx="8341995" cy="5969000"/>
          </a:xfrm>
          <a:prstGeom prst="rect">
            <a:avLst/>
          </a:prstGeom>
          <a:ln>
            <a:solidFill>
              <a:schemeClr val="accent1">
                <a:lumMod val="60000"/>
                <a:lumOff val="40000"/>
              </a:schemeClr>
            </a:solidFill>
          </a:ln>
        </p:spPr>
      </p:pic>
      <p:sp>
        <p:nvSpPr>
          <p:cNvPr id="7" name="標題 3"/>
          <p:cNvSpPr txBox="1"/>
          <p:nvPr/>
        </p:nvSpPr>
        <p:spPr>
          <a:xfrm>
            <a:off x="666750" y="58928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TW" dirty="0" smtClean="0">
                <a:solidFill>
                  <a:srgbClr val="E25150"/>
                </a:solidFill>
                <a:latin typeface="Microsoft YaHei UI" panose="020B0503020204020204" charset="-122"/>
                <a:ea typeface="Microsoft YaHei UI" panose="020B0503020204020204" charset="-122"/>
              </a:rPr>
              <a:t>C</a:t>
            </a:r>
            <a:r>
              <a:rPr lang="en-US" altLang="zh-TW" dirty="0" smtClean="0">
                <a:solidFill>
                  <a:schemeClr val="tx1"/>
                </a:solidFill>
                <a:latin typeface="Microsoft YaHei UI" panose="020B0503020204020204" charset="-122"/>
                <a:ea typeface="Microsoft YaHei UI" panose="020B0503020204020204" charset="-122"/>
              </a:rPr>
              <a:t>heck-</a:t>
            </a:r>
            <a:r>
              <a:rPr lang="zh-TW" altLang="en-US" dirty="0" smtClean="0">
                <a:solidFill>
                  <a:srgbClr val="E25150"/>
                </a:solidFill>
                <a:latin typeface="Microsoft YaHei UI" panose="020B0503020204020204" charset="-122"/>
                <a:ea typeface="Microsoft YaHei UI" panose="020B0503020204020204" charset="-122"/>
              </a:rPr>
              <a:t>發現問題</a:t>
            </a:r>
            <a:endParaRPr lang="en-US" altLang="zh-TW" dirty="0">
              <a:solidFill>
                <a:srgbClr val="E25150"/>
              </a:solidFill>
              <a:latin typeface="Microsoft YaHei UI" panose="020B0503020204020204" charset="-122"/>
              <a:ea typeface="Microsoft YaHei UI" panose="020B0503020204020204" charset="-122"/>
            </a:endParaRPr>
          </a:p>
        </p:txBody>
      </p:sp>
      <p:sp>
        <p:nvSpPr>
          <p:cNvPr id="5" name="波浪 4"/>
          <p:cNvSpPr/>
          <p:nvPr/>
        </p:nvSpPr>
        <p:spPr>
          <a:xfrm>
            <a:off x="181272" y="631705"/>
            <a:ext cx="1799303" cy="964595"/>
          </a:xfrm>
          <a:prstGeom prst="wav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上傳發票</a:t>
            </a:r>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朵形圖說文字 4"/>
          <p:cNvSpPr/>
          <p:nvPr/>
        </p:nvSpPr>
        <p:spPr>
          <a:xfrm rot="20987903" flipH="1">
            <a:off x="8050206" y="2892077"/>
            <a:ext cx="2726644" cy="1639577"/>
          </a:xfrm>
          <a:prstGeom prst="cloudCallout">
            <a:avLst>
              <a:gd name="adj1" fmla="val -30108"/>
              <a:gd name="adj2" fmla="val 93169"/>
            </a:avLst>
          </a:prstGeom>
          <a:solidFill>
            <a:srgbClr val="F2F7FC"/>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pPr algn="ctr"/>
            <a:r>
              <a:rPr lang="en-US" altLang="zh-CN" dirty="0" smtClean="0">
                <a:solidFill>
                  <a:srgbClr val="E25150"/>
                </a:solidFill>
                <a:latin typeface="Microsoft YaHei UI" panose="020B0503020204020204" charset="-122"/>
                <a:ea typeface="Microsoft YaHei UI" panose="020B0503020204020204" charset="-122"/>
              </a:rPr>
              <a:t>C</a:t>
            </a:r>
            <a:r>
              <a:rPr lang="en-US" altLang="zh-CN" dirty="0" smtClean="0">
                <a:solidFill>
                  <a:schemeClr val="tx1"/>
                </a:solidFill>
                <a:latin typeface="Microsoft YaHei UI" panose="020B0503020204020204" charset="-122"/>
                <a:ea typeface="Microsoft YaHei UI" panose="020B0503020204020204" charset="-122"/>
              </a:rPr>
              <a:t>heck</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t>困難點</a:t>
            </a:r>
            <a:endParaRPr lang="zh-TW" altLang="en-US" dirty="0"/>
          </a:p>
        </p:txBody>
      </p:sp>
      <p:sp>
        <p:nvSpPr>
          <p:cNvPr id="3" name="文字版面配置區 2"/>
          <p:cNvSpPr>
            <a:spLocks noGrp="1"/>
          </p:cNvSpPr>
          <p:nvPr>
            <p:ph type="body" idx="1"/>
          </p:nvPr>
        </p:nvSpPr>
        <p:spPr>
          <a:xfrm>
            <a:off x="923208" y="1761341"/>
            <a:ext cx="11160000" cy="4351338"/>
          </a:xfrm>
        </p:spPr>
        <p:txBody>
          <a:bodyPr>
            <a:normAutofit/>
          </a:bodyPr>
          <a:lstStyle/>
          <a:p>
            <a:pPr>
              <a:lnSpc>
                <a:spcPct val="250000"/>
              </a:lnSpc>
            </a:pPr>
            <a:r>
              <a:rPr lang="en-US" altLang="zh-TW" sz="2400" b="1" spc="300" dirty="0">
                <a:latin typeface="微軟正黑體" panose="020B0604030504040204" charset="-120"/>
                <a:ea typeface="微軟正黑體" panose="020B0604030504040204" charset="-120"/>
              </a:rPr>
              <a:t>1</a:t>
            </a:r>
            <a:r>
              <a:rPr lang="en-US" altLang="zh-TW" sz="2400" b="1" spc="300" dirty="0" smtClean="0">
                <a:latin typeface="微軟正黑體" panose="020B0604030504040204" charset="-120"/>
                <a:ea typeface="微軟正黑體" panose="020B0604030504040204" charset="-120"/>
              </a:rPr>
              <a:t>.</a:t>
            </a:r>
            <a:r>
              <a:rPr lang="zh-TW" altLang="en-US" sz="2400" b="1" spc="300" dirty="0">
                <a:latin typeface="微軟正黑體" panose="020B0604030504040204" charset="-120"/>
                <a:ea typeface="微軟正黑體" panose="020B0604030504040204" charset="-120"/>
              </a:rPr>
              <a:t>非本次調整</a:t>
            </a:r>
            <a:r>
              <a:rPr lang="zh-TW" altLang="en-US" sz="2400" b="1" spc="300" dirty="0" smtClean="0">
                <a:latin typeface="微軟正黑體" panose="020B0604030504040204" charset="-120"/>
                <a:ea typeface="微軟正黑體" panose="020B0604030504040204" charset="-120"/>
              </a:rPr>
              <a:t>範圍</a:t>
            </a:r>
            <a:endParaRPr lang="en-US" altLang="zh-TW" sz="2400" b="1" spc="300" dirty="0">
              <a:latin typeface="微軟正黑體" panose="020B0604030504040204" charset="-120"/>
              <a:ea typeface="微軟正黑體" panose="020B0604030504040204" charset="-120"/>
            </a:endParaRPr>
          </a:p>
          <a:p>
            <a:pPr>
              <a:lnSpc>
                <a:spcPct val="250000"/>
              </a:lnSpc>
            </a:pPr>
            <a:r>
              <a:rPr lang="en-US" altLang="zh-TW" sz="2400" b="1" spc="300" dirty="0" smtClean="0">
                <a:latin typeface="微軟正黑體" panose="020B0604030504040204" charset="-120"/>
                <a:ea typeface="微軟正黑體" panose="020B0604030504040204" charset="-120"/>
              </a:rPr>
              <a:t>2.</a:t>
            </a:r>
            <a:r>
              <a:rPr lang="zh-TW" altLang="en-US" sz="2400" b="1" spc="300" dirty="0" smtClean="0">
                <a:latin typeface="微軟正黑體" panose="020B0604030504040204" charset="-120"/>
                <a:ea typeface="微軟正黑體" panose="020B0604030504040204" charset="-120"/>
              </a:rPr>
              <a:t>全新未知的問題</a:t>
            </a:r>
            <a:endParaRPr lang="en-US" altLang="zh-TW" sz="2400" b="1" spc="300" dirty="0" smtClean="0">
              <a:latin typeface="微軟正黑體" panose="020B0604030504040204" charset="-120"/>
              <a:ea typeface="微軟正黑體" panose="020B0604030504040204" charset="-120"/>
            </a:endParaRPr>
          </a:p>
          <a:p>
            <a:pPr>
              <a:lnSpc>
                <a:spcPct val="250000"/>
              </a:lnSpc>
            </a:pPr>
            <a:r>
              <a:rPr lang="en-US" altLang="zh-TW" sz="2400" b="1" spc="300" dirty="0" smtClean="0">
                <a:latin typeface="微軟正黑體" panose="020B0604030504040204" charset="-120"/>
                <a:ea typeface="微軟正黑體" panose="020B0604030504040204" charset="-120"/>
              </a:rPr>
              <a:t>3.</a:t>
            </a:r>
            <a:r>
              <a:rPr lang="zh-TW" altLang="en-US" sz="2400" b="1" spc="300" dirty="0" smtClean="0">
                <a:latin typeface="微軟正黑體" panose="020B0604030504040204" charset="-120"/>
                <a:ea typeface="微軟正黑體" panose="020B0604030504040204" charset="-120"/>
              </a:rPr>
              <a:t>沒有可</a:t>
            </a:r>
            <a:r>
              <a:rPr lang="zh-TW" altLang="en-US" sz="2400" b="1" spc="300" dirty="0">
                <a:latin typeface="微軟正黑體" panose="020B0604030504040204" charset="-120"/>
                <a:ea typeface="微軟正黑體" panose="020B0604030504040204" charset="-120"/>
              </a:rPr>
              <a:t>探究</a:t>
            </a:r>
            <a:r>
              <a:rPr lang="zh-TW" altLang="en-US" sz="2400" b="1" spc="300" dirty="0" smtClean="0">
                <a:latin typeface="微軟正黑體" panose="020B0604030504040204" charset="-120"/>
                <a:ea typeface="微軟正黑體" panose="020B0604030504040204" charset="-120"/>
              </a:rPr>
              <a:t>問題的資源管道</a:t>
            </a:r>
            <a:endParaRPr lang="en-US" altLang="zh-TW" sz="2400" b="1" spc="300" dirty="0" smtClean="0">
              <a:latin typeface="微軟正黑體" panose="020B0604030504040204" charset="-120"/>
              <a:ea typeface="微軟正黑體" panose="020B0604030504040204" charset="-120"/>
            </a:endParaRPr>
          </a:p>
          <a:p>
            <a:pPr>
              <a:lnSpc>
                <a:spcPct val="250000"/>
              </a:lnSpc>
            </a:pPr>
            <a:r>
              <a:rPr lang="en-US" altLang="zh-TW" sz="2400" b="1" spc="300" dirty="0" smtClean="0">
                <a:latin typeface="微軟正黑體" panose="020B0604030504040204" charset="-120"/>
                <a:ea typeface="微軟正黑體" panose="020B0604030504040204" charset="-120"/>
              </a:rPr>
              <a:t>4.</a:t>
            </a:r>
            <a:r>
              <a:rPr lang="zh-TW" altLang="en-US" sz="2400" b="1" spc="300" dirty="0" smtClean="0">
                <a:latin typeface="微軟正黑體" panose="020B0604030504040204" charset="-120"/>
                <a:ea typeface="微軟正黑體" panose="020B0604030504040204" charset="-120"/>
              </a:rPr>
              <a:t>專案</a:t>
            </a:r>
            <a:r>
              <a:rPr lang="zh-TW" altLang="en-US" sz="2400" b="1" spc="300" dirty="0">
                <a:latin typeface="微軟正黑體" panose="020B0604030504040204" charset="-120"/>
                <a:ea typeface="微軟正黑體" panose="020B0604030504040204" charset="-120"/>
              </a:rPr>
              <a:t>延遲的風險</a:t>
            </a:r>
            <a:endParaRPr lang="en-US" altLang="zh-TW" sz="2400" b="1" spc="300" dirty="0">
              <a:latin typeface="微軟正黑體" panose="020B0604030504040204" charset="-120"/>
              <a:ea typeface="微軟正黑體" panose="020B0604030504040204" charset="-120"/>
            </a:endParaRPr>
          </a:p>
          <a:p>
            <a:pPr>
              <a:lnSpc>
                <a:spcPct val="250000"/>
              </a:lnSpc>
            </a:pPr>
            <a:endParaRPr lang="en-US" altLang="zh-TW" sz="2400" b="1" spc="300" dirty="0" smtClean="0">
              <a:latin typeface="微軟正黑體" panose="020B0604030504040204" charset="-120"/>
              <a:ea typeface="微軟正黑體" panose="020B0604030504040204" charset="-120"/>
            </a:endParaRPr>
          </a:p>
        </p:txBody>
      </p:sp>
      <p:grpSp>
        <p:nvGrpSpPr>
          <p:cNvPr id="12" name="群組 11"/>
          <p:cNvGrpSpPr/>
          <p:nvPr/>
        </p:nvGrpSpPr>
        <p:grpSpPr>
          <a:xfrm>
            <a:off x="9006348" y="534064"/>
            <a:ext cx="2944647" cy="832252"/>
            <a:chOff x="9006348" y="481240"/>
            <a:chExt cx="2944647" cy="832252"/>
          </a:xfrm>
        </p:grpSpPr>
        <p:sp>
          <p:nvSpPr>
            <p:cNvPr id="13" name="文本框 33"/>
            <p:cNvSpPr txBox="1"/>
            <p:nvPr/>
          </p:nvSpPr>
          <p:spPr>
            <a:xfrm>
              <a:off x="9006348" y="802491"/>
              <a:ext cx="2819025" cy="338554"/>
            </a:xfrm>
            <a:prstGeom prst="rect">
              <a:avLst/>
            </a:prstGeom>
            <a:noFill/>
          </p:spPr>
          <p:txBody>
            <a:bodyPr wrap="square" rtlCol="0">
              <a:spAutoFit/>
            </a:bodyPr>
            <a:lstStyle/>
            <a:p>
              <a:r>
                <a:rPr lang="zh-TW" altLang="en-US" sz="1600" dirty="0" smtClean="0"/>
                <a:t>問題</a:t>
              </a:r>
              <a:r>
                <a:rPr lang="zh-TW" altLang="en-US" sz="1600" dirty="0"/>
                <a:t>分析與解決能力</a:t>
              </a:r>
              <a:endParaRPr lang="zh-TW" altLang="en-US" sz="1600" dirty="0"/>
            </a:p>
          </p:txBody>
        </p:sp>
        <p:pic>
          <p:nvPicPr>
            <p:cNvPr id="14" name="图片 18"/>
            <p:cNvPicPr>
              <a:picLocks noChangeAspect="1"/>
            </p:cNvPicPr>
            <p:nvPr/>
          </p:nvPicPr>
          <p:blipFill>
            <a:blip r:embed="rId1"/>
            <a:stretch>
              <a:fillRect/>
            </a:stretch>
          </p:blipFill>
          <p:spPr>
            <a:xfrm>
              <a:off x="10920325" y="481240"/>
              <a:ext cx="1030670" cy="832252"/>
            </a:xfrm>
            <a:prstGeom prst="rect">
              <a:avLst/>
            </a:prstGeom>
            <a:noFill/>
            <a:ln w="9525">
              <a:noFill/>
            </a:ln>
          </p:spPr>
        </p:pic>
      </p:grpSp>
      <p:pic>
        <p:nvPicPr>
          <p:cNvPr id="11266" name="Picture 2" descr="会社でいやいや働く人のイラスト（女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529" y="4526592"/>
            <a:ext cx="2537466" cy="253746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目標未達」のイラスト文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637" y="3250283"/>
            <a:ext cx="2077784" cy="914225"/>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説明書を読む人のイラスト（女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3894" y="4760156"/>
            <a:ext cx="2097844" cy="2097844"/>
          </a:xfrm>
          <a:prstGeom prst="rect">
            <a:avLst/>
          </a:prstGeom>
          <a:noFill/>
          <a:extLst>
            <a:ext uri="{909E8E84-426E-40DD-AFC4-6F175D3DCCD1}">
              <a14:hiddenFill xmlns:a14="http://schemas.microsoft.com/office/drawing/2010/main">
                <a:solidFill>
                  <a:srgbClr val="FFFFFF"/>
                </a:solidFill>
              </a14:hiddenFill>
            </a:ext>
          </a:extLst>
        </p:spPr>
      </p:pic>
      <p:sp>
        <p:nvSpPr>
          <p:cNvPr id="15" name="乘號 14"/>
          <p:cNvSpPr/>
          <p:nvPr/>
        </p:nvSpPr>
        <p:spPr>
          <a:xfrm>
            <a:off x="6191160" y="5957065"/>
            <a:ext cx="1022555" cy="953729"/>
          </a:xfrm>
          <a:prstGeom prst="mathMultiply">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br>
              <a:rPr lang="en-US" altLang="zh-TW" dirty="0">
                <a:latin typeface="微軟正黑體" panose="020B0604030504040204" charset="-120"/>
                <a:ea typeface="微軟正黑體" panose="020B0604030504040204" charset="-120"/>
              </a:rPr>
            </a:br>
            <a:endParaRPr lang="zh-TW" altLang="en-US" dirty="0"/>
          </a:p>
        </p:txBody>
      </p:sp>
      <p:sp>
        <p:nvSpPr>
          <p:cNvPr id="3" name="文字版面配置區 2"/>
          <p:cNvSpPr>
            <a:spLocks noGrp="1"/>
          </p:cNvSpPr>
          <p:nvPr>
            <p:ph type="body" idx="1"/>
          </p:nvPr>
        </p:nvSpPr>
        <p:spPr>
          <a:xfrm>
            <a:off x="402348" y="1601986"/>
            <a:ext cx="11160000" cy="4351338"/>
          </a:xfrm>
        </p:spPr>
        <p:txBody>
          <a:bodyPr>
            <a:normAutofit/>
          </a:bodyPr>
          <a:lstStyle/>
          <a:p>
            <a:pPr>
              <a:lnSpc>
                <a:spcPct val="200000"/>
              </a:lnSpc>
            </a:pPr>
            <a:r>
              <a:rPr lang="en-US" altLang="zh-TW" sz="2400" b="1" dirty="0" smtClean="0">
                <a:latin typeface="微軟正黑體" panose="020B0604030504040204" charset="-120"/>
                <a:ea typeface="微軟正黑體" panose="020B0604030504040204" charset="-120"/>
              </a:rPr>
              <a:t>1.</a:t>
            </a:r>
            <a:r>
              <a:rPr lang="zh-TW" altLang="en-US" sz="2400" b="1" dirty="0" smtClean="0">
                <a:latin typeface="微軟正黑體" panose="020B0604030504040204" charset="-120"/>
                <a:ea typeface="微軟正黑體" panose="020B0604030504040204" charset="-120"/>
              </a:rPr>
              <a:t>詢問負責電子發票相關窗口</a:t>
            </a:r>
            <a:endParaRPr lang="en-US" altLang="zh-TW" sz="2400" b="1" dirty="0" smtClean="0">
              <a:latin typeface="微軟正黑體" panose="020B0604030504040204" charset="-120"/>
              <a:ea typeface="微軟正黑體" panose="020B0604030504040204" charset="-120"/>
            </a:endParaRPr>
          </a:p>
          <a:p>
            <a:pPr>
              <a:lnSpc>
                <a:spcPct val="200000"/>
              </a:lnSpc>
            </a:pPr>
            <a:r>
              <a:rPr lang="en-US" altLang="zh-TW" sz="2400" b="1" dirty="0" smtClean="0">
                <a:latin typeface="微軟正黑體" panose="020B0604030504040204" charset="-120"/>
                <a:ea typeface="微軟正黑體" panose="020B0604030504040204" charset="-120"/>
              </a:rPr>
              <a:t>2.</a:t>
            </a:r>
            <a:r>
              <a:rPr lang="zh-TW" altLang="en-US" sz="2400" b="1" dirty="0">
                <a:latin typeface="微軟正黑體" panose="020B0604030504040204" charset="-120"/>
                <a:ea typeface="微軟正黑體" panose="020B0604030504040204" charset="-120"/>
              </a:rPr>
              <a:t>詢問財政部客服</a:t>
            </a:r>
            <a:r>
              <a:rPr lang="zh-TW" altLang="en-US" sz="2400" b="1" dirty="0" smtClean="0">
                <a:latin typeface="微軟正黑體" panose="020B0604030504040204" charset="-120"/>
                <a:ea typeface="微軟正黑體" panose="020B0604030504040204" charset="-120"/>
              </a:rPr>
              <a:t>人員</a:t>
            </a:r>
            <a:endParaRPr lang="en-US" altLang="zh-TW" sz="2400" b="1" dirty="0" smtClean="0">
              <a:latin typeface="微軟正黑體" panose="020B0604030504040204" charset="-120"/>
              <a:ea typeface="微軟正黑體" panose="020B0604030504040204" charset="-120"/>
            </a:endParaRPr>
          </a:p>
          <a:p>
            <a:pPr>
              <a:lnSpc>
                <a:spcPct val="200000"/>
              </a:lnSpc>
            </a:pPr>
            <a:r>
              <a:rPr lang="en-US" altLang="zh-TW" sz="2400" b="1" dirty="0" smtClean="0">
                <a:latin typeface="微軟正黑體" panose="020B0604030504040204" charset="-120"/>
                <a:ea typeface="微軟正黑體" panose="020B0604030504040204" charset="-120"/>
              </a:rPr>
              <a:t>3.</a:t>
            </a:r>
            <a:r>
              <a:rPr lang="zh-TW" altLang="en-US" sz="2400" b="1" dirty="0">
                <a:latin typeface="微軟正黑體" panose="020B0604030504040204" charset="-120"/>
                <a:ea typeface="微軟正黑體" panose="020B0604030504040204" charset="-120"/>
              </a:rPr>
              <a:t>查看</a:t>
            </a:r>
            <a:r>
              <a:rPr lang="zh-TW" altLang="en-US" sz="2400" b="1" u="sng" dirty="0">
                <a:solidFill>
                  <a:schemeClr val="accent5">
                    <a:lumMod val="50000"/>
                  </a:schemeClr>
                </a:solidFill>
                <a:latin typeface="微軟正黑體" panose="020B0604030504040204" charset="-120"/>
                <a:ea typeface="微軟正黑體" panose="020B0604030504040204" charset="-120"/>
              </a:rPr>
              <a:t>電子發票資料交換標準訊息建置指引</a:t>
            </a:r>
            <a:r>
              <a:rPr lang="zh-TW" altLang="en-US" sz="2400" b="1" dirty="0" smtClean="0">
                <a:latin typeface="微軟正黑體" panose="020B0604030504040204" charset="-120"/>
                <a:ea typeface="微軟正黑體" panose="020B0604030504040204" charset="-120"/>
              </a:rPr>
              <a:t>文件</a:t>
            </a:r>
            <a:endParaRPr lang="zh-TW" altLang="en-US" sz="2400" b="1" dirty="0">
              <a:latin typeface="微軟正黑體" panose="020B0604030504040204" charset="-120"/>
              <a:ea typeface="微軟正黑體" panose="020B0604030504040204" charset="-120"/>
            </a:endParaRPr>
          </a:p>
        </p:txBody>
      </p:sp>
      <p:sp>
        <p:nvSpPr>
          <p:cNvPr id="4" name="標題 1"/>
          <p:cNvSpPr txBox="1"/>
          <p:nvPr/>
        </p:nvSpPr>
        <p:spPr>
          <a:xfrm>
            <a:off x="692150" y="872490"/>
            <a:ext cx="11160000" cy="720000"/>
          </a:xfrm>
          <a:prstGeom prst="rect">
            <a:avLst/>
          </a:prstGeom>
        </p:spPr>
        <p:txBody>
          <a:bodyPr vert="horz" lIns="101600" tIns="38100" rIns="76200" bIns="38100" rtlCol="0" anchor="ctr" anchorCtr="0">
            <a:noAutofit/>
          </a:bodyPr>
          <a:lstStyle>
            <a:lvl1pPr marL="0" marR="0" algn="l" defTabSz="914400" rtl="0" eaLnBrk="1" fontAlgn="auto" latinLnBrk="0" hangingPunct="1">
              <a:lnSpc>
                <a:spcPct val="100000"/>
              </a:lnSpc>
              <a:spcBef>
                <a:spcPct val="0"/>
              </a:spcBef>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algn="ctr"/>
            <a:r>
              <a:rPr lang="en-US" altLang="zh-CN" dirty="0" smtClean="0">
                <a:solidFill>
                  <a:srgbClr val="E25150"/>
                </a:solidFill>
                <a:latin typeface="Microsoft YaHei UI" panose="020B0503020204020204" charset="-122"/>
                <a:ea typeface="Microsoft YaHei UI" panose="020B0503020204020204" charset="-122"/>
              </a:rPr>
              <a:t>C</a:t>
            </a:r>
            <a:r>
              <a:rPr lang="en-US" altLang="zh-CN" dirty="0" smtClean="0">
                <a:solidFill>
                  <a:schemeClr val="tx1"/>
                </a:solidFill>
                <a:latin typeface="Microsoft YaHei UI" panose="020B0503020204020204" charset="-122"/>
                <a:ea typeface="Microsoft YaHei UI" panose="020B0503020204020204" charset="-122"/>
              </a:rPr>
              <a:t>heck</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a:t>解決</a:t>
            </a:r>
            <a:r>
              <a:rPr lang="zh-TW" altLang="en-US" dirty="0" smtClean="0"/>
              <a:t>方法</a:t>
            </a:r>
            <a:endParaRPr lang="zh-TW" altLang="en-US" dirty="0"/>
          </a:p>
        </p:txBody>
      </p:sp>
      <p:pic>
        <p:nvPicPr>
          <p:cNvPr id="7" name="Picture 12" descr="本の虫のイラスト（女性）"/>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68438" y="2559443"/>
            <a:ext cx="1747422" cy="174742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p:cNvGrpSpPr/>
          <p:nvPr/>
        </p:nvGrpSpPr>
        <p:grpSpPr>
          <a:xfrm>
            <a:off x="9006348" y="534064"/>
            <a:ext cx="2944647" cy="906026"/>
            <a:chOff x="9006348" y="481240"/>
            <a:chExt cx="2944647" cy="906026"/>
          </a:xfrm>
        </p:grpSpPr>
        <p:sp>
          <p:nvSpPr>
            <p:cNvPr id="10" name="文本框 33"/>
            <p:cNvSpPr txBox="1"/>
            <p:nvPr/>
          </p:nvSpPr>
          <p:spPr>
            <a:xfrm>
              <a:off x="9006348" y="802491"/>
              <a:ext cx="2819025" cy="584775"/>
            </a:xfrm>
            <a:prstGeom prst="rect">
              <a:avLst/>
            </a:prstGeom>
            <a:noFill/>
          </p:spPr>
          <p:txBody>
            <a:bodyPr wrap="square" rtlCol="0">
              <a:spAutoFit/>
            </a:bodyPr>
            <a:lstStyle/>
            <a:p>
              <a:r>
                <a:rPr lang="zh-TW" altLang="en-US" sz="1600" dirty="0"/>
                <a:t>溝通協調能力</a:t>
              </a:r>
              <a:endParaRPr lang="en-US" altLang="zh-TW" sz="1600" dirty="0" smtClean="0"/>
            </a:p>
            <a:p>
              <a:r>
                <a:rPr lang="zh-TW" altLang="en-US" sz="1600" dirty="0" smtClean="0"/>
                <a:t>問題</a:t>
              </a:r>
              <a:r>
                <a:rPr lang="zh-TW" altLang="en-US" sz="1600" dirty="0"/>
                <a:t>分析與解決能力</a:t>
              </a:r>
              <a:endParaRPr lang="zh-TW" altLang="en-US" sz="1600" dirty="0"/>
            </a:p>
          </p:txBody>
        </p:sp>
        <p:pic>
          <p:nvPicPr>
            <p:cNvPr id="11" name="图片 18"/>
            <p:cNvPicPr>
              <a:picLocks noChangeAspect="1"/>
            </p:cNvPicPr>
            <p:nvPr/>
          </p:nvPicPr>
          <p:blipFill>
            <a:blip r:embed="rId2"/>
            <a:stretch>
              <a:fillRect/>
            </a:stretch>
          </p:blipFill>
          <p:spPr>
            <a:xfrm>
              <a:off x="10920325" y="481240"/>
              <a:ext cx="1030670" cy="832252"/>
            </a:xfrm>
            <a:prstGeom prst="rect">
              <a:avLst/>
            </a:prstGeom>
            <a:noFill/>
            <a:ln w="9525">
              <a:noFill/>
            </a:ln>
          </p:spPr>
        </p:pic>
      </p:grpSp>
      <p:pic>
        <p:nvPicPr>
          <p:cNvPr id="14" name="圖片 13"/>
          <p:cNvPicPr>
            <a:picLocks noChangeAspect="1"/>
          </p:cNvPicPr>
          <p:nvPr/>
        </p:nvPicPr>
        <p:blipFill rotWithShape="1">
          <a:blip r:embed="rId3"/>
          <a:srcRect t="36640" r="3939" b="14966"/>
          <a:stretch>
            <a:fillRect/>
          </a:stretch>
        </p:blipFill>
        <p:spPr>
          <a:xfrm>
            <a:off x="288806" y="4468761"/>
            <a:ext cx="11661888" cy="2097070"/>
          </a:xfrm>
          <a:prstGeom prst="rect">
            <a:avLst/>
          </a:prstGeom>
          <a:ln>
            <a:solidFill>
              <a:schemeClr val="bg2">
                <a:lumMod val="75000"/>
              </a:schemeClr>
            </a:solid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30989" y="1789130"/>
            <a:ext cx="11160000" cy="4351338"/>
          </a:xfrm>
        </p:spPr>
        <p:txBody>
          <a:bodyPr>
            <a:normAutofit/>
          </a:bodyPr>
          <a:lstStyle/>
          <a:p>
            <a:pPr marL="457200" indent="-457200">
              <a:buAutoNum type="arabicPeriod"/>
            </a:pPr>
            <a:r>
              <a:rPr lang="zh-TW" altLang="en-US" sz="1800" spc="0" dirty="0" smtClean="0">
                <a:latin typeface="微軟正黑體" panose="020B0604030504040204" charset="-120"/>
                <a:ea typeface="微軟正黑體" panose="020B0604030504040204" charset="-120"/>
              </a:rPr>
              <a:t>開</a:t>
            </a:r>
            <a:r>
              <a:rPr lang="zh-TW" altLang="en-US" sz="1800" spc="0" dirty="0">
                <a:latin typeface="微軟正黑體" panose="020B0604030504040204" charset="-120"/>
                <a:ea typeface="微軟正黑體" panose="020B0604030504040204" charset="-120"/>
              </a:rPr>
              <a:t>立發票（</a:t>
            </a:r>
            <a:r>
              <a:rPr lang="en-US" altLang="zh-TW" sz="1800" spc="0" dirty="0">
                <a:latin typeface="微軟正黑體" panose="020B0604030504040204" charset="-120"/>
                <a:ea typeface="微軟正黑體" panose="020B0604030504040204" charset="-120"/>
              </a:rPr>
              <a:t>F0401</a:t>
            </a:r>
            <a:r>
              <a:rPr lang="zh-TW" altLang="en-US" sz="1800" spc="0" dirty="0">
                <a:latin typeface="微軟正黑體" panose="020B0604030504040204" charset="-120"/>
                <a:ea typeface="微軟正黑體" panose="020B0604030504040204" charset="-120"/>
              </a:rPr>
              <a:t>）：</a:t>
            </a:r>
            <a:r>
              <a:rPr lang="en-US" altLang="zh-TW" sz="1800" spc="0" dirty="0" smtClean="0">
                <a:latin typeface="微軟正黑體" panose="020B0604030504040204" charset="-120"/>
                <a:ea typeface="微軟正黑體" panose="020B0604030504040204" charset="-120"/>
              </a:rPr>
              <a:t> </a:t>
            </a:r>
            <a:r>
              <a:rPr lang="zh-TW" altLang="en-US" sz="1800" spc="0" dirty="0" smtClean="0">
                <a:latin typeface="微軟正黑體" panose="020B0604030504040204" charset="-120"/>
                <a:ea typeface="微軟正黑體" panose="020B0604030504040204" charset="-120"/>
              </a:rPr>
              <a:t>增加 </a:t>
            </a:r>
            <a:r>
              <a:rPr lang="zh-TW" altLang="en-US" sz="1800" b="1" spc="0" dirty="0" smtClean="0">
                <a:latin typeface="微軟正黑體" panose="020B0604030504040204" charset="-120"/>
                <a:ea typeface="微軟正黑體" panose="020B0604030504040204" charset="-120"/>
              </a:rPr>
              <a:t>電子</a:t>
            </a:r>
            <a:r>
              <a:rPr lang="zh-TW" altLang="en-US" sz="1800" b="1" spc="0" dirty="0">
                <a:latin typeface="微軟正黑體" panose="020B0604030504040204" charset="-120"/>
                <a:ea typeface="微軟正黑體" panose="020B0604030504040204" charset="-120"/>
              </a:rPr>
              <a:t>發票證明聯已列印</a:t>
            </a:r>
            <a:r>
              <a:rPr lang="zh-TW" altLang="en-US" sz="1800" b="1" spc="0" dirty="0" smtClean="0">
                <a:latin typeface="微軟正黑體" panose="020B0604030504040204" charset="-120"/>
                <a:ea typeface="微軟正黑體" panose="020B0604030504040204" charset="-120"/>
              </a:rPr>
              <a:t>註記 </a:t>
            </a:r>
            <a:r>
              <a:rPr lang="en-US" altLang="zh-TW" sz="1800" b="1" spc="0" dirty="0" smtClean="0">
                <a:latin typeface="微軟正黑體" panose="020B0604030504040204" charset="-120"/>
                <a:ea typeface="微軟正黑體" panose="020B0604030504040204" charset="-120"/>
              </a:rPr>
              <a:t>(</a:t>
            </a:r>
            <a:r>
              <a:rPr lang="en-US" altLang="zh-TW" sz="1800" b="1" spc="0" dirty="0" err="1" smtClean="0">
                <a:latin typeface="微軟正黑體" panose="020B0604030504040204" charset="-120"/>
                <a:ea typeface="微軟正黑體" panose="020B0604030504040204" charset="-120"/>
              </a:rPr>
              <a:t>PrintMark</a:t>
            </a:r>
            <a:r>
              <a:rPr lang="en-US" altLang="zh-TW" sz="1800" b="1" spc="0" dirty="0" smtClean="0">
                <a:latin typeface="微軟正黑體" panose="020B0604030504040204" charset="-120"/>
                <a:ea typeface="微軟正黑體" panose="020B0604030504040204" charset="-120"/>
              </a:rPr>
              <a:t>)</a:t>
            </a:r>
            <a:endParaRPr lang="en-US" altLang="zh-TW" sz="1800" b="1" spc="0" dirty="0" smtClean="0">
              <a:latin typeface="微軟正黑體" panose="020B0604030504040204" charset="-120"/>
              <a:ea typeface="微軟正黑體" panose="020B0604030504040204" charset="-120"/>
            </a:endParaRPr>
          </a:p>
        </p:txBody>
      </p:sp>
      <p:sp>
        <p:nvSpPr>
          <p:cNvPr id="4" name="標題 3"/>
          <p:cNvSpPr txBox="1"/>
          <p:nvPr/>
        </p:nvSpPr>
        <p:spPr>
          <a:xfrm>
            <a:off x="692150" y="872490"/>
            <a:ext cx="11160000" cy="720000"/>
          </a:xfrm>
          <a:prstGeom prst="rect">
            <a:avLst/>
          </a:prstGeom>
        </p:spPr>
        <p:txBody>
          <a:bodyPr vert="horz" lIns="101600" tIns="38100" rIns="76200" bIns="38100" rtlCol="0" anchor="ctr" anchorCtr="0">
            <a:noAutofit/>
          </a:bodyPr>
          <a:lstStyle>
            <a:lvl1pPr marL="0" marR="0" algn="l" defTabSz="914400" rtl="0" eaLnBrk="1" fontAlgn="auto" latinLnBrk="0" hangingPunct="1">
              <a:lnSpc>
                <a:spcPct val="100000"/>
              </a:lnSpc>
              <a:spcBef>
                <a:spcPct val="0"/>
              </a:spcBef>
              <a:buNone/>
              <a:defRPr kumimoji="0" lang="zh-TW" altLang="en-US" sz="3200" b="1" i="0" u="none" strike="noStrike" kern="1200" cap="none" spc="200" normalizeH="0" baseline="0" noProof="1">
                <a:solidFill>
                  <a:srgbClr val="D53B43"/>
                </a:solidFill>
                <a:uFillTx/>
                <a:latin typeface="+mj-lt"/>
                <a:ea typeface="+mj-ea"/>
                <a:cs typeface="+mj-cs"/>
                <a:sym typeface="+mn-ea"/>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t>修正問題</a:t>
            </a:r>
            <a:endParaRPr lang="zh-TW" altLang="en-US" dirty="0">
              <a:solidFill>
                <a:srgbClr val="E25150"/>
              </a:solidFill>
              <a:latin typeface="Microsoft YaHei UI" panose="020B0503020204020204" charset="-122"/>
              <a:ea typeface="Microsoft YaHei UI" panose="020B0503020204020204" charset="-122"/>
            </a:endParaRPr>
          </a:p>
        </p:txBody>
      </p:sp>
      <p:grpSp>
        <p:nvGrpSpPr>
          <p:cNvPr id="11" name="群組 10"/>
          <p:cNvGrpSpPr/>
          <p:nvPr/>
        </p:nvGrpSpPr>
        <p:grpSpPr>
          <a:xfrm>
            <a:off x="130990" y="2212089"/>
            <a:ext cx="7118557" cy="1752710"/>
            <a:chOff x="124790" y="3442243"/>
            <a:chExt cx="7118557" cy="1752710"/>
          </a:xfrm>
        </p:grpSpPr>
        <p:pic>
          <p:nvPicPr>
            <p:cNvPr id="7" name="圖片 6"/>
            <p:cNvPicPr>
              <a:picLocks noChangeAspect="1"/>
            </p:cNvPicPr>
            <p:nvPr/>
          </p:nvPicPr>
          <p:blipFill rotWithShape="1">
            <a:blip r:embed="rId1"/>
            <a:srcRect l="19668" t="21025" r="11055"/>
            <a:stretch>
              <a:fillRect/>
            </a:stretch>
          </p:blipFill>
          <p:spPr>
            <a:xfrm>
              <a:off x="124790" y="3442243"/>
              <a:ext cx="7118556" cy="1752710"/>
            </a:xfrm>
            <a:prstGeom prst="rect">
              <a:avLst/>
            </a:prstGeom>
            <a:noFill/>
            <a:ln w="9525">
              <a:solidFill>
                <a:schemeClr val="bg2">
                  <a:lumMod val="75000"/>
                </a:schemeClr>
              </a:solidFill>
            </a:ln>
          </p:spPr>
        </p:pic>
        <p:sp>
          <p:nvSpPr>
            <p:cNvPr id="8" name="矩形 7"/>
            <p:cNvSpPr/>
            <p:nvPr/>
          </p:nvSpPr>
          <p:spPr>
            <a:xfrm>
              <a:off x="838355" y="3609483"/>
              <a:ext cx="6404992" cy="549562"/>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grpSp>
      <p:grpSp>
        <p:nvGrpSpPr>
          <p:cNvPr id="18" name="群組 17"/>
          <p:cNvGrpSpPr/>
          <p:nvPr/>
        </p:nvGrpSpPr>
        <p:grpSpPr>
          <a:xfrm>
            <a:off x="136981" y="4955458"/>
            <a:ext cx="5850864" cy="1557262"/>
            <a:chOff x="4652602" y="5099403"/>
            <a:chExt cx="5526400" cy="1478280"/>
          </a:xfrm>
        </p:grpSpPr>
        <p:pic>
          <p:nvPicPr>
            <p:cNvPr id="9" name="圖片 8"/>
            <p:cNvPicPr>
              <a:picLocks noChangeAspect="1"/>
            </p:cNvPicPr>
            <p:nvPr/>
          </p:nvPicPr>
          <p:blipFill rotWithShape="1">
            <a:blip r:embed="rId2"/>
            <a:srcRect l="23729" r="13082"/>
            <a:stretch>
              <a:fillRect/>
            </a:stretch>
          </p:blipFill>
          <p:spPr>
            <a:xfrm>
              <a:off x="4652602" y="5099403"/>
              <a:ext cx="5526400" cy="1478280"/>
            </a:xfrm>
            <a:prstGeom prst="rect">
              <a:avLst/>
            </a:prstGeom>
            <a:noFill/>
            <a:ln w="9525">
              <a:solidFill>
                <a:schemeClr val="bg2">
                  <a:lumMod val="75000"/>
                </a:schemeClr>
              </a:solidFill>
            </a:ln>
          </p:spPr>
        </p:pic>
        <p:sp>
          <p:nvSpPr>
            <p:cNvPr id="12" name="矩形 11"/>
            <p:cNvSpPr/>
            <p:nvPr/>
          </p:nvSpPr>
          <p:spPr>
            <a:xfrm>
              <a:off x="5468684" y="5388077"/>
              <a:ext cx="4688039" cy="597897"/>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grpSp>
      <p:grpSp>
        <p:nvGrpSpPr>
          <p:cNvPr id="14" name="群組 13"/>
          <p:cNvGrpSpPr/>
          <p:nvPr/>
        </p:nvGrpSpPr>
        <p:grpSpPr>
          <a:xfrm>
            <a:off x="9006348" y="481240"/>
            <a:ext cx="2944647" cy="832252"/>
            <a:chOff x="9006348" y="481240"/>
            <a:chExt cx="2944647" cy="832252"/>
          </a:xfrm>
        </p:grpSpPr>
        <p:sp>
          <p:nvSpPr>
            <p:cNvPr id="15" name="文本框 33"/>
            <p:cNvSpPr txBox="1"/>
            <p:nvPr/>
          </p:nvSpPr>
          <p:spPr>
            <a:xfrm>
              <a:off x="9006348" y="802491"/>
              <a:ext cx="2819025" cy="338554"/>
            </a:xfrm>
            <a:prstGeom prst="rect">
              <a:avLst/>
            </a:prstGeom>
            <a:noFill/>
          </p:spPr>
          <p:txBody>
            <a:bodyPr wrap="square" rtlCol="0">
              <a:spAutoFit/>
            </a:bodyPr>
            <a:lstStyle/>
            <a:p>
              <a:r>
                <a:rPr lang="zh-TW" altLang="en-US" sz="1600" dirty="0"/>
                <a:t>問題分析與解決能力</a:t>
              </a:r>
              <a:endParaRPr lang="zh-TW" altLang="en-US" sz="1600" dirty="0"/>
            </a:p>
          </p:txBody>
        </p:sp>
        <p:pic>
          <p:nvPicPr>
            <p:cNvPr id="16" name="图片 18"/>
            <p:cNvPicPr>
              <a:picLocks noChangeAspect="1"/>
            </p:cNvPicPr>
            <p:nvPr/>
          </p:nvPicPr>
          <p:blipFill>
            <a:blip r:embed="rId3"/>
            <a:stretch>
              <a:fillRect/>
            </a:stretch>
          </p:blipFill>
          <p:spPr>
            <a:xfrm>
              <a:off x="10920325" y="481240"/>
              <a:ext cx="1030670" cy="832252"/>
            </a:xfrm>
            <a:prstGeom prst="rect">
              <a:avLst/>
            </a:prstGeom>
            <a:noFill/>
            <a:ln w="9525">
              <a:noFill/>
            </a:ln>
          </p:spPr>
        </p:pic>
      </p:grpSp>
      <p:sp>
        <p:nvSpPr>
          <p:cNvPr id="17" name="矩形 16"/>
          <p:cNvSpPr/>
          <p:nvPr/>
        </p:nvSpPr>
        <p:spPr>
          <a:xfrm>
            <a:off x="130988" y="4498635"/>
            <a:ext cx="5118004" cy="369332"/>
          </a:xfrm>
          <a:prstGeom prst="rect">
            <a:avLst/>
          </a:prstGeom>
        </p:spPr>
        <p:txBody>
          <a:bodyPr wrap="none">
            <a:spAutoFit/>
          </a:bodyPr>
          <a:lstStyle/>
          <a:p>
            <a:r>
              <a:rPr lang="en-US" altLang="zh-TW" spc="300" dirty="0" smtClean="0">
                <a:latin typeface="微軟正黑體" panose="020B0604030504040204" charset="-120"/>
                <a:ea typeface="微軟正黑體" panose="020B0604030504040204" charset="-120"/>
              </a:rPr>
              <a:t>2.</a:t>
            </a:r>
            <a:r>
              <a:rPr lang="zh-TW" altLang="en-US" spc="300" dirty="0" smtClean="0">
                <a:latin typeface="微軟正黑體" panose="020B0604030504040204" charset="-120"/>
                <a:ea typeface="微軟正黑體" panose="020B0604030504040204" charset="-120"/>
              </a:rPr>
              <a:t> </a:t>
            </a:r>
            <a:r>
              <a:rPr lang="zh-TW" altLang="en-US" dirty="0" smtClean="0">
                <a:latin typeface="微軟正黑體" panose="020B0604030504040204" charset="-120"/>
                <a:ea typeface="微軟正黑體" panose="020B0604030504040204" charset="-120"/>
              </a:rPr>
              <a:t>折</a:t>
            </a:r>
            <a:r>
              <a:rPr lang="zh-TW" altLang="en-US" dirty="0">
                <a:latin typeface="微軟正黑體" panose="020B0604030504040204" charset="-120"/>
                <a:ea typeface="微軟正黑體" panose="020B0604030504040204" charset="-120"/>
              </a:rPr>
              <a:t>讓發票（</a:t>
            </a:r>
            <a:r>
              <a:rPr lang="en-US" altLang="zh-TW" dirty="0">
                <a:latin typeface="微軟正黑體" panose="020B0604030504040204" charset="-120"/>
                <a:ea typeface="微軟正黑體" panose="020B0604030504040204" charset="-120"/>
              </a:rPr>
              <a:t>G0401</a:t>
            </a:r>
            <a:r>
              <a:rPr lang="zh-TW" altLang="en-US" dirty="0">
                <a:latin typeface="微軟正黑體" panose="020B0604030504040204" charset="-120"/>
                <a:ea typeface="微軟正黑體" panose="020B0604030504040204" charset="-120"/>
              </a:rPr>
              <a:t>）：</a:t>
            </a:r>
            <a:r>
              <a:rPr lang="zh-TW" altLang="en-US" b="1" dirty="0">
                <a:latin typeface="微軟正黑體" panose="020B0604030504040204" charset="-120"/>
                <a:ea typeface="微軟正黑體" panose="020B0604030504040204" charset="-120"/>
              </a:rPr>
              <a:t>營業稅額 </a:t>
            </a:r>
            <a:r>
              <a:rPr lang="en-US" altLang="zh-TW" b="1" dirty="0">
                <a:latin typeface="微軟正黑體" panose="020B0604030504040204" charset="-120"/>
                <a:ea typeface="微軟正黑體" panose="020B0604030504040204" charset="-120"/>
              </a:rPr>
              <a:t>(Tax)</a:t>
            </a:r>
            <a:r>
              <a:rPr lang="zh-TW" altLang="en-US" b="1" dirty="0">
                <a:latin typeface="微軟正黑體" panose="020B0604030504040204" charset="-120"/>
                <a:ea typeface="微軟正黑體" panose="020B0604030504040204" charset="-120"/>
              </a:rPr>
              <a:t> </a:t>
            </a:r>
            <a:r>
              <a:rPr lang="zh-TW" altLang="en-US" dirty="0">
                <a:latin typeface="微軟正黑體" panose="020B0604030504040204" charset="-120"/>
                <a:ea typeface="微軟正黑體" panose="020B0604030504040204" charset="-120"/>
              </a:rPr>
              <a:t>取整數</a:t>
            </a:r>
            <a:endParaRPr lang="en-US" altLang="zh-TW" dirty="0">
              <a:latin typeface="微軟正黑體" panose="020B0604030504040204" charset="-120"/>
              <a:ea typeface="微軟正黑體" panose="020B0604030504040204" charset="-120"/>
            </a:endParaRPr>
          </a:p>
        </p:txBody>
      </p:sp>
      <p:pic>
        <p:nvPicPr>
          <p:cNvPr id="19" name="圖片 18"/>
          <p:cNvPicPr>
            <a:picLocks noChangeAspect="1"/>
          </p:cNvPicPr>
          <p:nvPr/>
        </p:nvPicPr>
        <p:blipFill rotWithShape="1">
          <a:blip r:embed="rId4"/>
          <a:srcRect t="3071" b="58249"/>
          <a:stretch>
            <a:fillRect/>
          </a:stretch>
        </p:blipFill>
        <p:spPr>
          <a:xfrm>
            <a:off x="7263125" y="2134878"/>
            <a:ext cx="4928875" cy="2130580"/>
          </a:xfrm>
          <a:prstGeom prst="rect">
            <a:avLst/>
          </a:prstGeom>
          <a:noFill/>
          <a:ln w="9525">
            <a:noFill/>
          </a:ln>
        </p:spPr>
      </p:pic>
      <p:grpSp>
        <p:nvGrpSpPr>
          <p:cNvPr id="22" name="群組 21"/>
          <p:cNvGrpSpPr/>
          <p:nvPr/>
        </p:nvGrpSpPr>
        <p:grpSpPr>
          <a:xfrm>
            <a:off x="6253316" y="4498635"/>
            <a:ext cx="6275602" cy="2064792"/>
            <a:chOff x="6198925" y="4687667"/>
            <a:chExt cx="6071734" cy="1875760"/>
          </a:xfrm>
        </p:grpSpPr>
        <p:pic>
          <p:nvPicPr>
            <p:cNvPr id="20" name="圖片 19"/>
            <p:cNvPicPr>
              <a:picLocks noChangeAspect="1"/>
            </p:cNvPicPr>
            <p:nvPr/>
          </p:nvPicPr>
          <p:blipFill rotWithShape="1">
            <a:blip r:embed="rId5"/>
            <a:srcRect l="389" t="50329" r="-389" b="37451"/>
            <a:stretch>
              <a:fillRect/>
            </a:stretch>
          </p:blipFill>
          <p:spPr>
            <a:xfrm>
              <a:off x="6198925" y="5722374"/>
              <a:ext cx="6071734" cy="841053"/>
            </a:xfrm>
            <a:prstGeom prst="rect">
              <a:avLst/>
            </a:prstGeom>
            <a:noFill/>
            <a:ln w="9525">
              <a:noFill/>
            </a:ln>
          </p:spPr>
        </p:pic>
        <p:pic>
          <p:nvPicPr>
            <p:cNvPr id="21" name="圖片 20"/>
            <p:cNvPicPr>
              <a:picLocks noChangeAspect="1"/>
            </p:cNvPicPr>
            <p:nvPr/>
          </p:nvPicPr>
          <p:blipFill rotWithShape="1">
            <a:blip r:embed="rId5"/>
            <a:srcRect l="389" t="2060" r="-389" b="82906"/>
            <a:stretch>
              <a:fillRect/>
            </a:stretch>
          </p:blipFill>
          <p:spPr>
            <a:xfrm>
              <a:off x="6198925" y="4687667"/>
              <a:ext cx="6071734" cy="1034707"/>
            </a:xfrm>
            <a:prstGeom prst="rect">
              <a:avLst/>
            </a:prstGeom>
            <a:noFill/>
            <a:ln w="9525">
              <a:noFill/>
            </a:ln>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3"/>
          <p:cNvSpPr txBox="1"/>
          <p:nvPr/>
        </p:nvSpPr>
        <p:spPr>
          <a:xfrm>
            <a:off x="539750" y="75311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icrosoft YaHei UI" panose="020B0503020204020204" charset="-122"/>
                <a:ea typeface="Microsoft YaHei UI" panose="020B0503020204020204" charset="-122"/>
              </a:rPr>
              <a:t>A</a:t>
            </a:r>
            <a:r>
              <a:rPr lang="en-US" altLang="zh-CN" dirty="0" smtClean="0">
                <a:solidFill>
                  <a:schemeClr val="tx1"/>
                </a:solidFill>
                <a:latin typeface="Microsoft YaHei UI" panose="020B0503020204020204" charset="-122"/>
                <a:ea typeface="Microsoft YaHei UI" panose="020B0503020204020204" charset="-122"/>
              </a:rPr>
              <a:t>ction</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t>修正問題</a:t>
            </a:r>
            <a:endParaRPr lang="zh-TW" altLang="en-US" dirty="0">
              <a:solidFill>
                <a:srgbClr val="E25150"/>
              </a:solidFill>
              <a:latin typeface="Microsoft YaHei UI" panose="020B0503020204020204" charset="-122"/>
              <a:ea typeface="Microsoft YaHei UI" panose="020B0503020204020204" charset="-122"/>
            </a:endParaRPr>
          </a:p>
        </p:txBody>
      </p:sp>
      <p:sp>
        <p:nvSpPr>
          <p:cNvPr id="8" name="矩形 7"/>
          <p:cNvSpPr/>
          <p:nvPr/>
        </p:nvSpPr>
        <p:spPr>
          <a:xfrm>
            <a:off x="0" y="1473110"/>
            <a:ext cx="6735242" cy="369332"/>
          </a:xfrm>
          <a:prstGeom prst="rect">
            <a:avLst/>
          </a:prstGeom>
        </p:spPr>
        <p:txBody>
          <a:bodyPr wrap="none">
            <a:spAutoFit/>
          </a:bodyPr>
          <a:lstStyle/>
          <a:p>
            <a:r>
              <a:rPr lang="en-US" altLang="zh-TW" dirty="0" smtClean="0">
                <a:solidFill>
                  <a:schemeClr val="bg2">
                    <a:lumMod val="25000"/>
                  </a:schemeClr>
                </a:solidFill>
                <a:latin typeface="微軟正黑體" panose="020B0604030504040204" charset="-120"/>
                <a:ea typeface="微軟正黑體" panose="020B0604030504040204" charset="-120"/>
              </a:rPr>
              <a:t>3.</a:t>
            </a:r>
            <a:r>
              <a:rPr lang="zh-TW" altLang="en-US" dirty="0" smtClean="0">
                <a:solidFill>
                  <a:schemeClr val="bg2">
                    <a:lumMod val="25000"/>
                  </a:schemeClr>
                </a:solidFill>
                <a:latin typeface="微軟正黑體" panose="020B0604030504040204" charset="-120"/>
                <a:ea typeface="微軟正黑體" panose="020B0604030504040204" charset="-120"/>
              </a:rPr>
              <a:t> 作廢</a:t>
            </a:r>
            <a:r>
              <a:rPr lang="zh-TW" altLang="en-US" dirty="0">
                <a:solidFill>
                  <a:schemeClr val="bg2">
                    <a:lumMod val="25000"/>
                  </a:schemeClr>
                </a:solidFill>
                <a:latin typeface="微軟正黑體" panose="020B0604030504040204" charset="-120"/>
                <a:ea typeface="微軟正黑體" panose="020B0604030504040204" charset="-120"/>
              </a:rPr>
              <a:t>折</a:t>
            </a:r>
            <a:r>
              <a:rPr lang="zh-TW" altLang="en-US" dirty="0" smtClean="0">
                <a:solidFill>
                  <a:schemeClr val="bg2">
                    <a:lumMod val="25000"/>
                  </a:schemeClr>
                </a:solidFill>
                <a:latin typeface="微軟正黑體" panose="020B0604030504040204" charset="-120"/>
                <a:ea typeface="微軟正黑體" panose="020B0604030504040204" charset="-120"/>
              </a:rPr>
              <a:t>讓發票（</a:t>
            </a:r>
            <a:r>
              <a:rPr lang="en-US" altLang="zh-TW" dirty="0" smtClean="0">
                <a:solidFill>
                  <a:schemeClr val="bg2">
                    <a:lumMod val="25000"/>
                  </a:schemeClr>
                </a:solidFill>
                <a:latin typeface="微軟正黑體" panose="020B0604030504040204" charset="-120"/>
                <a:ea typeface="微軟正黑體" panose="020B0604030504040204" charset="-120"/>
              </a:rPr>
              <a:t>G0501</a:t>
            </a:r>
            <a:r>
              <a:rPr lang="zh-TW" altLang="en-US" dirty="0" smtClean="0">
                <a:solidFill>
                  <a:schemeClr val="bg2">
                    <a:lumMod val="25000"/>
                  </a:schemeClr>
                </a:solidFill>
                <a:latin typeface="微軟正黑體" panose="020B0604030504040204" charset="-120"/>
                <a:ea typeface="微軟正黑體" panose="020B0604030504040204" charset="-120"/>
              </a:rPr>
              <a:t>）：增加</a:t>
            </a:r>
            <a:r>
              <a:rPr lang="zh-TW" altLang="en-US" b="1" dirty="0" smtClean="0">
                <a:solidFill>
                  <a:schemeClr val="bg2">
                    <a:lumMod val="25000"/>
                  </a:schemeClr>
                </a:solidFill>
                <a:latin typeface="微軟正黑體" panose="020B0604030504040204" charset="-120"/>
                <a:ea typeface="微軟正黑體" panose="020B0604030504040204" charset="-120"/>
              </a:rPr>
              <a:t>折讓種類（</a:t>
            </a:r>
            <a:r>
              <a:rPr lang="en-US" altLang="zh-TW" b="1" dirty="0" err="1" smtClean="0">
                <a:solidFill>
                  <a:schemeClr val="bg2">
                    <a:lumMod val="25000"/>
                  </a:schemeClr>
                </a:solidFill>
                <a:latin typeface="微軟正黑體" panose="020B0604030504040204" charset="-120"/>
                <a:ea typeface="微軟正黑體" panose="020B0604030504040204" charset="-120"/>
              </a:rPr>
              <a:t>AllowanceType</a:t>
            </a:r>
            <a:r>
              <a:rPr lang="zh-TW" altLang="en-US" b="1" dirty="0">
                <a:solidFill>
                  <a:schemeClr val="bg2">
                    <a:lumMod val="25000"/>
                  </a:schemeClr>
                </a:solidFill>
                <a:latin typeface="微軟正黑體" panose="020B0604030504040204" charset="-120"/>
                <a:ea typeface="微軟正黑體" panose="020B0604030504040204" charset="-120"/>
              </a:rPr>
              <a:t>）</a:t>
            </a:r>
            <a:endParaRPr lang="zh-TW" altLang="en-US" b="1" dirty="0">
              <a:solidFill>
                <a:schemeClr val="bg2">
                  <a:lumMod val="25000"/>
                </a:schemeClr>
              </a:solidFill>
              <a:latin typeface="微軟正黑體" panose="020B0604030504040204" charset="-120"/>
              <a:ea typeface="微軟正黑體" panose="020B0604030504040204" charset="-120"/>
            </a:endParaRPr>
          </a:p>
        </p:txBody>
      </p:sp>
      <p:pic>
        <p:nvPicPr>
          <p:cNvPr id="6" name="圖片 5"/>
          <p:cNvPicPr>
            <a:picLocks noChangeAspect="1"/>
          </p:cNvPicPr>
          <p:nvPr/>
        </p:nvPicPr>
        <p:blipFill rotWithShape="1">
          <a:blip r:embed="rId1"/>
          <a:srcRect l="1610" t="4046" r="2505" b="53953"/>
          <a:stretch>
            <a:fillRect/>
          </a:stretch>
        </p:blipFill>
        <p:spPr>
          <a:xfrm>
            <a:off x="98323" y="1888684"/>
            <a:ext cx="5860025" cy="2296807"/>
          </a:xfrm>
          <a:prstGeom prst="rect">
            <a:avLst/>
          </a:prstGeom>
          <a:noFill/>
          <a:ln w="9525">
            <a:solidFill>
              <a:schemeClr val="bg2">
                <a:lumMod val="75000"/>
              </a:schemeClr>
            </a:solidFill>
          </a:ln>
        </p:spPr>
      </p:pic>
      <p:grpSp>
        <p:nvGrpSpPr>
          <p:cNvPr id="3" name="群組 2"/>
          <p:cNvGrpSpPr/>
          <p:nvPr/>
        </p:nvGrpSpPr>
        <p:grpSpPr>
          <a:xfrm>
            <a:off x="79143" y="4270145"/>
            <a:ext cx="11746230" cy="2301478"/>
            <a:chOff x="222885" y="2108835"/>
            <a:chExt cx="11746230" cy="2301478"/>
          </a:xfrm>
        </p:grpSpPr>
        <p:pic>
          <p:nvPicPr>
            <p:cNvPr id="10" name="圖片 9"/>
            <p:cNvPicPr>
              <a:picLocks noChangeAspect="1"/>
            </p:cNvPicPr>
            <p:nvPr/>
          </p:nvPicPr>
          <p:blipFill rotWithShape="1">
            <a:blip r:embed="rId2"/>
            <a:srcRect b="12834"/>
            <a:stretch>
              <a:fillRect/>
            </a:stretch>
          </p:blipFill>
          <p:spPr>
            <a:xfrm>
              <a:off x="222885" y="2108835"/>
              <a:ext cx="11746230" cy="2301478"/>
            </a:xfrm>
            <a:prstGeom prst="rect">
              <a:avLst/>
            </a:prstGeom>
            <a:noFill/>
            <a:ln w="9525">
              <a:solidFill>
                <a:schemeClr val="bg2">
                  <a:lumMod val="75000"/>
                </a:schemeClr>
              </a:solidFill>
            </a:ln>
          </p:spPr>
        </p:pic>
        <p:sp>
          <p:nvSpPr>
            <p:cNvPr id="11" name="矩形 10"/>
            <p:cNvSpPr/>
            <p:nvPr/>
          </p:nvSpPr>
          <p:spPr>
            <a:xfrm>
              <a:off x="441960" y="3166110"/>
              <a:ext cx="2245995" cy="161925"/>
            </a:xfrm>
            <a:prstGeom prst="rect">
              <a:avLst/>
            </a:prstGeom>
            <a:noFill/>
            <a:ln w="19050">
              <a:solidFill>
                <a:srgbClr val="E4190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grpSp>
      <p:pic>
        <p:nvPicPr>
          <p:cNvPr id="12" name="圖片 11"/>
          <p:cNvPicPr>
            <a:picLocks noChangeAspect="1"/>
          </p:cNvPicPr>
          <p:nvPr/>
        </p:nvPicPr>
        <p:blipFill rotWithShape="1">
          <a:blip r:embed="rId3"/>
          <a:srcRect l="21422" t="3911" r="22754" b="53811"/>
          <a:stretch>
            <a:fillRect/>
          </a:stretch>
        </p:blipFill>
        <p:spPr>
          <a:xfrm>
            <a:off x="6234279" y="1888684"/>
            <a:ext cx="5591094" cy="2296807"/>
          </a:xfrm>
          <a:prstGeom prst="rect">
            <a:avLst/>
          </a:prstGeom>
          <a:noFill/>
          <a:ln w="9525">
            <a:solidFill>
              <a:schemeClr val="bg2">
                <a:lumMod val="75000"/>
              </a:schemeClr>
            </a:solidFill>
          </a:ln>
        </p:spPr>
      </p:pic>
      <p:grpSp>
        <p:nvGrpSpPr>
          <p:cNvPr id="16" name="群組 15"/>
          <p:cNvGrpSpPr/>
          <p:nvPr/>
        </p:nvGrpSpPr>
        <p:grpSpPr>
          <a:xfrm>
            <a:off x="9006348" y="481240"/>
            <a:ext cx="2944647" cy="832252"/>
            <a:chOff x="9006348" y="481240"/>
            <a:chExt cx="2944647" cy="832252"/>
          </a:xfrm>
        </p:grpSpPr>
        <p:sp>
          <p:nvSpPr>
            <p:cNvPr id="17" name="文本框 33"/>
            <p:cNvSpPr txBox="1"/>
            <p:nvPr/>
          </p:nvSpPr>
          <p:spPr>
            <a:xfrm>
              <a:off x="9006348" y="802491"/>
              <a:ext cx="2819025" cy="338554"/>
            </a:xfrm>
            <a:prstGeom prst="rect">
              <a:avLst/>
            </a:prstGeom>
            <a:noFill/>
          </p:spPr>
          <p:txBody>
            <a:bodyPr wrap="square" rtlCol="0">
              <a:spAutoFit/>
            </a:bodyPr>
            <a:lstStyle/>
            <a:p>
              <a:r>
                <a:rPr lang="zh-TW" altLang="en-US" sz="1600" dirty="0"/>
                <a:t>問題分析與解決能力</a:t>
              </a:r>
              <a:endParaRPr lang="zh-TW" altLang="en-US" sz="1600" dirty="0"/>
            </a:p>
          </p:txBody>
        </p:sp>
        <p:pic>
          <p:nvPicPr>
            <p:cNvPr id="18" name="图片 18"/>
            <p:cNvPicPr>
              <a:picLocks noChangeAspect="1"/>
            </p:cNvPicPr>
            <p:nvPr/>
          </p:nvPicPr>
          <p:blipFill>
            <a:blip r:embed="rId4"/>
            <a:stretch>
              <a:fillRect/>
            </a:stretch>
          </p:blipFill>
          <p:spPr>
            <a:xfrm>
              <a:off x="10920325" y="481240"/>
              <a:ext cx="1030670" cy="832252"/>
            </a:xfrm>
            <a:prstGeom prst="rect">
              <a:avLst/>
            </a:prstGeom>
            <a:noFill/>
            <a:ln w="9525">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pPr algn="ctr"/>
            <a:r>
              <a:rPr lang="zh-TW" altLang="en-US" dirty="0" smtClean="0">
                <a:latin typeface="Microsoft YaHei" panose="020B0503020204020204" charset="-122"/>
                <a:ea typeface="Microsoft YaHei" panose="020B0503020204020204" charset="-122"/>
                <a:cs typeface="+mn-ea"/>
                <a:sym typeface="+mn-lt"/>
              </a:rPr>
              <a:t>個 人 資 訊 經 歷</a:t>
            </a:r>
            <a:endParaRPr lang="zh-TW" altLang="en-US" dirty="0"/>
          </a:p>
        </p:txBody>
      </p:sp>
      <p:sp>
        <p:nvSpPr>
          <p:cNvPr id="6" name="Google Shape;77;p3"/>
          <p:cNvSpPr txBox="1"/>
          <p:nvPr/>
        </p:nvSpPr>
        <p:spPr>
          <a:xfrm>
            <a:off x="719812" y="1514122"/>
            <a:ext cx="6001727" cy="4524275"/>
          </a:xfrm>
          <a:prstGeom prst="rect">
            <a:avLst/>
          </a:prstGeom>
          <a:noFill/>
          <a:ln>
            <a:noFill/>
          </a:ln>
        </p:spPr>
        <p:txBody>
          <a:bodyPr spcFirstLastPara="1" wrap="square" lIns="91425" tIns="45700" rIns="91425" bIns="45700" anchor="ctr" anchorCtr="0">
            <a:spAutoFit/>
          </a:bodyPr>
          <a:lstStyle/>
          <a:p>
            <a:pPr lvl="0">
              <a:lnSpc>
                <a:spcPct val="200000"/>
              </a:lnSpc>
              <a:buClr>
                <a:schemeClr val="dk1"/>
              </a:buClr>
              <a:buSzPts val="2400"/>
            </a:pP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Wingdings" panose="05000000000000000000" pitchFamily="2" charset="2"/>
              </a:rPr>
              <a:t> </a:t>
            </a:r>
            <a:r>
              <a:rPr 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部門</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代號 </a:t>
            </a: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a:t>
            </a:r>
            <a:r>
              <a:rPr lang="zh-TW" sz="2400" b="1" i="0" u="none" strike="noStrike" cap="none"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a:t>
            </a:r>
            <a:r>
              <a:rPr 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a:t>
            </a:r>
            <a:r>
              <a:rPr lang="en-US" alt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CK0421</a:t>
            </a:r>
            <a:endParaRPr lang="en-US" alt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endParaRPr>
          </a:p>
          <a:p>
            <a:pPr lvl="0">
              <a:lnSpc>
                <a:spcPct val="200000"/>
              </a:lnSpc>
              <a:buClr>
                <a:schemeClr val="dk1"/>
              </a:buClr>
              <a:buSzPts val="2400"/>
            </a:pP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Wingdings" panose="05000000000000000000" pitchFamily="2" charset="2"/>
              </a:rPr>
              <a:t> 工</a:t>
            </a: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號                    ： </a:t>
            </a:r>
            <a:r>
              <a:rPr lang="en-US" alt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20201</a:t>
            </a:r>
            <a:endPar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endParaRPr>
          </a:p>
          <a:p>
            <a:pPr lvl="0">
              <a:lnSpc>
                <a:spcPct val="200000"/>
              </a:lnSpc>
              <a:buClr>
                <a:schemeClr val="dk1"/>
              </a:buClr>
              <a:buSzPts val="2400"/>
            </a:pP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Wingdings" panose="05000000000000000000" pitchFamily="2" charset="2"/>
              </a:rPr>
              <a:t> </a:t>
            </a:r>
            <a:r>
              <a:rPr lang="zh-TW" sz="2400" b="1" i="0" u="none" strike="noStrike" cap="none"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姓名</a:t>
            </a:r>
            <a:r>
              <a:rPr lang="zh-TW" altLang="en-US" sz="2400" b="1" i="0" u="none" strike="noStrike" cap="none"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a:t>
            </a:r>
            <a:r>
              <a:rPr lang="zh-TW" sz="2400" b="1" i="0" u="none" strike="noStrike" cap="none"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a:t>
            </a:r>
            <a:r>
              <a:rPr lang="zh-TW" altLang="en-US" sz="2400" b="1" i="0" u="none" strike="noStrike" cap="none"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吳密葶</a:t>
            </a:r>
            <a:endParaRPr sz="2400" b="1" i="0" u="none" strike="noStrike" cap="none"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endParaRPr>
          </a:p>
          <a:p>
            <a:pPr lvl="0">
              <a:lnSpc>
                <a:spcPct val="200000"/>
              </a:lnSpc>
              <a:buClr>
                <a:schemeClr val="dk1"/>
              </a:buClr>
              <a:buSzPts val="2400"/>
            </a:pP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Wingdings" panose="05000000000000000000" pitchFamily="2" charset="2"/>
              </a:rPr>
              <a:t> </a:t>
            </a:r>
            <a:r>
              <a:rPr 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現職</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位名稱        </a:t>
            </a:r>
            <a:r>
              <a:rPr lang="zh-TW" sz="2400" b="1" i="0" u="none" strike="noStrike" cap="none"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初級工程師</a:t>
            </a:r>
            <a:endPar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endParaRPr>
          </a:p>
          <a:p>
            <a:pPr lvl="0">
              <a:lnSpc>
                <a:spcPct val="200000"/>
              </a:lnSpc>
              <a:buClr>
                <a:schemeClr val="dk1"/>
              </a:buClr>
              <a:buSzPts val="2400"/>
            </a:pP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Wingdings" panose="05000000000000000000" pitchFamily="2" charset="2"/>
              </a:rPr>
              <a:t> </a:t>
            </a:r>
            <a:r>
              <a:rPr 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現職</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年資            </a:t>
            </a:r>
            <a:r>
              <a:rPr lang="zh-TW" sz="2400" b="1" i="0" u="none" strike="noStrike" cap="none"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a:t>
            </a:r>
            <a:r>
              <a:rPr lang="en-US" alt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1.48</a:t>
            </a: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a:t>
            </a:r>
            <a:r>
              <a:rPr 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年</a:t>
            </a:r>
            <a:endPar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endParaRPr>
          </a:p>
          <a:p>
            <a:pPr lvl="0">
              <a:lnSpc>
                <a:spcPct val="200000"/>
              </a:lnSpc>
              <a:buClr>
                <a:schemeClr val="dk1"/>
              </a:buClr>
              <a:buSzPts val="2400"/>
            </a:pPr>
            <a:r>
              <a:rPr lang="zh-TW" altLang="en-US"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Wingdings" panose="05000000000000000000" pitchFamily="2" charset="2"/>
              </a:rPr>
              <a:t> </a:t>
            </a:r>
            <a:r>
              <a:rPr lang="zh-TW" sz="2400" b="1" dirty="0" smtClean="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擬</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認證職位名稱</a:t>
            </a:r>
            <a:r>
              <a:rPr lang="zh-TW" sz="2400" b="1" i="0" u="none" strike="noStrike" cap="none"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a:t>
            </a:r>
            <a:r>
              <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rPr>
              <a:t> 中級工程師</a:t>
            </a:r>
            <a:endParaRPr lang="zh-TW" sz="2400" b="1" dirty="0">
              <a:solidFill>
                <a:schemeClr val="dk1"/>
              </a:solidFill>
              <a:latin typeface="微軟正黑體" panose="020B0604030504040204" charset="-120"/>
              <a:ea typeface="微軟正黑體" panose="020B0604030504040204" charset="-120"/>
              <a:cs typeface="微軟正黑體" panose="020B0604030504040204" charset="-120"/>
              <a:sym typeface="微軟正黑體" panose="020B0604030504040204" charset="-120"/>
            </a:endParaRPr>
          </a:p>
        </p:txBody>
      </p:sp>
      <p:cxnSp>
        <p:nvCxnSpPr>
          <p:cNvPr id="15" name="直接连接符 3"/>
          <p:cNvCxnSpPr/>
          <p:nvPr/>
        </p:nvCxnSpPr>
        <p:spPr>
          <a:xfrm>
            <a:off x="6093681" y="1789916"/>
            <a:ext cx="0" cy="3873500"/>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6688873" y="1795187"/>
            <a:ext cx="4858833" cy="3632503"/>
            <a:chOff x="6878084" y="1474394"/>
            <a:chExt cx="4858833" cy="3632503"/>
          </a:xfrm>
        </p:grpSpPr>
        <p:sp>
          <p:nvSpPr>
            <p:cNvPr id="22" name="Freeform 5"/>
            <p:cNvSpPr/>
            <p:nvPr/>
          </p:nvSpPr>
          <p:spPr bwMode="auto">
            <a:xfrm rot="5400000">
              <a:off x="8531060" y="-178582"/>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rgbClr val="EFE4D3"/>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srgbClr val="43536A"/>
                </a:solidFill>
              </a:endParaRPr>
            </a:p>
          </p:txBody>
        </p:sp>
        <p:sp>
          <p:nvSpPr>
            <p:cNvPr id="23" name="Freeform 6"/>
            <p:cNvSpPr/>
            <p:nvPr/>
          </p:nvSpPr>
          <p:spPr bwMode="auto">
            <a:xfrm rot="5400000">
              <a:off x="8526868" y="869547"/>
              <a:ext cx="1552883" cy="4842192"/>
            </a:xfrm>
            <a:custGeom>
              <a:avLst/>
              <a:gdLst>
                <a:gd name="T0" fmla="*/ 0 w 2480"/>
                <a:gd name="T1" fmla="*/ 234 h 873"/>
                <a:gd name="T2" fmla="*/ 0 w 2480"/>
                <a:gd name="T3" fmla="*/ 873 h 873"/>
                <a:gd name="T4" fmla="*/ 2480 w 2480"/>
                <a:gd name="T5" fmla="*/ 873 h 873"/>
                <a:gd name="T6" fmla="*/ 2480 w 2480"/>
                <a:gd name="T7" fmla="*/ 234 h 873"/>
                <a:gd name="T8" fmla="*/ 1226 w 2480"/>
                <a:gd name="T9" fmla="*/ 0 h 873"/>
                <a:gd name="T10" fmla="*/ 0 w 2480"/>
                <a:gd name="T11" fmla="*/ 234 h 873"/>
              </a:gdLst>
              <a:ahLst/>
              <a:cxnLst>
                <a:cxn ang="0">
                  <a:pos x="T0" y="T1"/>
                </a:cxn>
                <a:cxn ang="0">
                  <a:pos x="T2" y="T3"/>
                </a:cxn>
                <a:cxn ang="0">
                  <a:pos x="T4" y="T5"/>
                </a:cxn>
                <a:cxn ang="0">
                  <a:pos x="T6" y="T7"/>
                </a:cxn>
                <a:cxn ang="0">
                  <a:pos x="T8" y="T9"/>
                </a:cxn>
                <a:cxn ang="0">
                  <a:pos x="T10" y="T11"/>
                </a:cxn>
              </a:cxnLst>
              <a:rect l="0" t="0" r="r" b="b"/>
              <a:pathLst>
                <a:path w="2480" h="873">
                  <a:moveTo>
                    <a:pt x="0" y="234"/>
                  </a:moveTo>
                  <a:lnTo>
                    <a:pt x="0" y="873"/>
                  </a:lnTo>
                  <a:lnTo>
                    <a:pt x="2480" y="873"/>
                  </a:lnTo>
                  <a:lnTo>
                    <a:pt x="2480" y="234"/>
                  </a:lnTo>
                  <a:lnTo>
                    <a:pt x="1226" y="0"/>
                  </a:lnTo>
                  <a:lnTo>
                    <a:pt x="0" y="234"/>
                  </a:lnTo>
                  <a:close/>
                </a:path>
              </a:pathLst>
            </a:custGeom>
            <a:solidFill>
              <a:srgbClr val="F9D9C9"/>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srgbClr val="43536A"/>
                </a:solidFill>
              </a:endParaRPr>
            </a:p>
          </p:txBody>
        </p:sp>
        <p:sp>
          <p:nvSpPr>
            <p:cNvPr id="24" name="Freeform 7"/>
            <p:cNvSpPr/>
            <p:nvPr/>
          </p:nvSpPr>
          <p:spPr bwMode="auto">
            <a:xfrm rot="5400000">
              <a:off x="8531060" y="1901040"/>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rgbClr val="DEA38E"/>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srgbClr val="43536A"/>
                </a:solidFill>
              </a:endParaRPr>
            </a:p>
          </p:txBody>
        </p:sp>
        <p:sp>
          <p:nvSpPr>
            <p:cNvPr id="16" name="文本框 109"/>
            <p:cNvSpPr txBox="1"/>
            <p:nvPr/>
          </p:nvSpPr>
          <p:spPr>
            <a:xfrm>
              <a:off x="7158003" y="1572026"/>
              <a:ext cx="646331" cy="369332"/>
            </a:xfrm>
            <a:prstGeom prst="rect">
              <a:avLst/>
            </a:prstGeom>
            <a:noFill/>
          </p:spPr>
          <p:txBody>
            <a:bodyPr wrap="none" rtlCol="0">
              <a:spAutoFit/>
            </a:bodyPr>
            <a:lstStyle/>
            <a:p>
              <a:r>
                <a:rPr lang="zh-TW" altLang="en-US" b="1" dirty="0" smtClean="0">
                  <a:solidFill>
                    <a:schemeClr val="tx1">
                      <a:lumMod val="65000"/>
                      <a:lumOff val="35000"/>
                    </a:schemeClr>
                  </a:solidFill>
                  <a:latin typeface="Agency FB" panose="020B0503020202020204" pitchFamily="34" charset="0"/>
                  <a:cs typeface="Arial" panose="020B0604020202020204" pitchFamily="34" charset="0"/>
                </a:rPr>
                <a:t>學歷</a:t>
              </a:r>
              <a:endParaRPr lang="zh-CN" altLang="en-US" b="1" dirty="0">
                <a:solidFill>
                  <a:schemeClr val="tx1">
                    <a:lumMod val="65000"/>
                    <a:lumOff val="35000"/>
                  </a:schemeClr>
                </a:solidFill>
                <a:latin typeface="Agency FB" panose="020B0503020202020204" pitchFamily="34" charset="0"/>
                <a:cs typeface="Arial" panose="020B0604020202020204" pitchFamily="34" charset="0"/>
              </a:endParaRPr>
            </a:p>
          </p:txBody>
        </p:sp>
        <p:sp>
          <p:nvSpPr>
            <p:cNvPr id="17" name="矩形 16"/>
            <p:cNvSpPr>
              <a:spLocks noChangeArrowheads="1"/>
            </p:cNvSpPr>
            <p:nvPr/>
          </p:nvSpPr>
          <p:spPr bwMode="auto">
            <a:xfrm>
              <a:off x="7158002" y="2038071"/>
              <a:ext cx="456258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600"/>
                </a:lnSpc>
              </a:pP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淡江大學  資訊管理學系</a:t>
              </a:r>
              <a:r>
                <a:rPr lang="zh-TW" altLang="en-US" sz="1400" dirty="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 </a:t>
              </a:r>
              <a:r>
                <a:rPr lang="en-US" altLang="zh-TW"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a:t>
              </a:r>
              <a:r>
                <a:rPr lang="zh-TW" altLang="en-US" sz="140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 學士</a:t>
              </a:r>
              <a:endParaRPr lang="en-US" altLang="zh-CN" sz="1400" dirty="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endParaRPr>
            </a:p>
          </p:txBody>
        </p:sp>
        <p:sp>
          <p:nvSpPr>
            <p:cNvPr id="18" name="文本框 111"/>
            <p:cNvSpPr txBox="1"/>
            <p:nvPr/>
          </p:nvSpPr>
          <p:spPr>
            <a:xfrm>
              <a:off x="7158003" y="2611162"/>
              <a:ext cx="646331" cy="369332"/>
            </a:xfrm>
            <a:prstGeom prst="rect">
              <a:avLst/>
            </a:prstGeom>
            <a:noFill/>
          </p:spPr>
          <p:txBody>
            <a:bodyPr wrap="none" rtlCol="0">
              <a:spAutoFit/>
            </a:bodyPr>
            <a:lstStyle/>
            <a:p>
              <a:r>
                <a:rPr lang="zh-TW" altLang="en-US" b="1" dirty="0" smtClean="0">
                  <a:solidFill>
                    <a:schemeClr val="tx1">
                      <a:lumMod val="65000"/>
                      <a:lumOff val="35000"/>
                    </a:schemeClr>
                  </a:solidFill>
                  <a:latin typeface="Agency FB" panose="020B0503020202020204" pitchFamily="34" charset="0"/>
                  <a:cs typeface="Arial" panose="020B0604020202020204" pitchFamily="34" charset="0"/>
                </a:rPr>
                <a:t>經歷</a:t>
              </a:r>
              <a:endParaRPr lang="zh-CN" altLang="en-US" b="1" dirty="0">
                <a:solidFill>
                  <a:schemeClr val="tx1">
                    <a:lumMod val="65000"/>
                    <a:lumOff val="35000"/>
                  </a:schemeClr>
                </a:solidFill>
                <a:latin typeface="Agency FB" panose="020B0503020202020204" pitchFamily="34" charset="0"/>
                <a:cs typeface="Arial" panose="020B0604020202020204" pitchFamily="34" charset="0"/>
              </a:endParaRPr>
            </a:p>
          </p:txBody>
        </p:sp>
        <p:sp>
          <p:nvSpPr>
            <p:cNvPr id="19" name="矩形 18"/>
            <p:cNvSpPr>
              <a:spLocks noChangeArrowheads="1"/>
            </p:cNvSpPr>
            <p:nvPr/>
          </p:nvSpPr>
          <p:spPr bwMode="auto">
            <a:xfrm>
              <a:off x="7158001" y="3029092"/>
              <a:ext cx="456258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600"/>
                </a:lnSpc>
              </a:pPr>
              <a:r>
                <a:rPr lang="en-US" altLang="zh-TW"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2023</a:t>
              </a: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年</a:t>
              </a:r>
              <a:r>
                <a:rPr lang="en-US" altLang="zh-TW"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4</a:t>
              </a: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月 鼎新電腦 </a:t>
              </a:r>
              <a:r>
                <a:rPr lang="en-US" altLang="zh-TW"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a:t>
              </a: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 初級工程師</a:t>
              </a:r>
              <a:endParaRPr lang="en-US" altLang="zh-CN" sz="1400" dirty="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endParaRPr>
            </a:p>
          </p:txBody>
        </p:sp>
        <p:sp>
          <p:nvSpPr>
            <p:cNvPr id="20" name="文本框 113"/>
            <p:cNvSpPr txBox="1"/>
            <p:nvPr/>
          </p:nvSpPr>
          <p:spPr>
            <a:xfrm>
              <a:off x="7158003" y="3705690"/>
              <a:ext cx="1107996" cy="369332"/>
            </a:xfrm>
            <a:prstGeom prst="rect">
              <a:avLst/>
            </a:prstGeom>
            <a:noFill/>
          </p:spPr>
          <p:txBody>
            <a:bodyPr wrap="none" rtlCol="0">
              <a:spAutoFit/>
            </a:bodyPr>
            <a:lstStyle/>
            <a:p>
              <a:r>
                <a:rPr lang="zh-TW" altLang="en-US" b="1" dirty="0" smtClean="0">
                  <a:solidFill>
                    <a:schemeClr val="tx1">
                      <a:lumMod val="65000"/>
                      <a:lumOff val="35000"/>
                    </a:schemeClr>
                  </a:solidFill>
                  <a:latin typeface="Agency FB" panose="020B0503020202020204" pitchFamily="34" charset="0"/>
                  <a:cs typeface="Arial" panose="020B0604020202020204" pitchFamily="34" charset="0"/>
                </a:rPr>
                <a:t>工作內容</a:t>
              </a:r>
              <a:endParaRPr lang="zh-CN" altLang="en-US" b="1" dirty="0">
                <a:solidFill>
                  <a:schemeClr val="tx1">
                    <a:lumMod val="65000"/>
                    <a:lumOff val="35000"/>
                  </a:schemeClr>
                </a:solidFill>
                <a:latin typeface="Agency FB" panose="020B0503020202020204" pitchFamily="34" charset="0"/>
                <a:cs typeface="Arial" panose="020B0604020202020204" pitchFamily="34" charset="0"/>
              </a:endParaRPr>
            </a:p>
          </p:txBody>
        </p:sp>
        <p:sp>
          <p:nvSpPr>
            <p:cNvPr id="21" name="矩形 20"/>
            <p:cNvSpPr>
              <a:spLocks noChangeArrowheads="1"/>
            </p:cNvSpPr>
            <p:nvPr/>
          </p:nvSpPr>
          <p:spPr bwMode="auto">
            <a:xfrm>
              <a:off x="7158003" y="4153726"/>
              <a:ext cx="4562585" cy="69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sym typeface="Wingdings" panose="05000000000000000000" pitchFamily="2" charset="2"/>
                </a:rPr>
                <a:t> </a:t>
              </a: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案件處理窗口</a:t>
              </a:r>
              <a:endParaRPr lang="en-US" altLang="zh-TW"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endParaRPr>
            </a:p>
            <a:p>
              <a:pPr>
                <a:lnSpc>
                  <a:spcPct val="150000"/>
                </a:lnSpc>
              </a:pP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sym typeface="Wingdings" panose="05000000000000000000" pitchFamily="2" charset="2"/>
                </a:rPr>
                <a:t> </a:t>
              </a:r>
              <a:r>
                <a:rPr lang="zh-TW" altLang="en-US" sz="1400" dirty="0" smtClean="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專案處理</a:t>
              </a:r>
              <a:r>
                <a:rPr lang="zh-TW" altLang="en-US" sz="1400" dirty="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rPr>
                <a:t>窗口</a:t>
              </a:r>
              <a:endParaRPr lang="en-US" altLang="zh-CN" sz="1400" dirty="0">
                <a:solidFill>
                  <a:schemeClr val="tx1">
                    <a:lumMod val="65000"/>
                    <a:lumOff val="35000"/>
                  </a:schemeClr>
                </a:solidFill>
                <a:latin typeface="微軟正黑體" panose="020B0604030504040204" charset="-120"/>
                <a:ea typeface="微軟正黑體" panose="020B0604030504040204" charset="-120"/>
                <a:cs typeface="Arial" panose="020B0604020202020204" pitchFamily="34" charset="0"/>
              </a:endParaRPr>
            </a:p>
          </p:txBody>
        </p:sp>
      </p:grpSp>
      <p:pic>
        <p:nvPicPr>
          <p:cNvPr id="3074" name="Picture 2" descr="平社員のイラスト（女性）"/>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49045" y="4396279"/>
            <a:ext cx="2461721" cy="2461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371575" y="1355030"/>
            <a:ext cx="11496350" cy="5417910"/>
          </a:xfrm>
          <a:prstGeom prst="rect">
            <a:avLst/>
          </a:prstGeom>
        </p:spPr>
      </p:pic>
      <p:grpSp>
        <p:nvGrpSpPr>
          <p:cNvPr id="2" name="群組 1"/>
          <p:cNvGrpSpPr/>
          <p:nvPr/>
        </p:nvGrpSpPr>
        <p:grpSpPr>
          <a:xfrm>
            <a:off x="539750" y="2009508"/>
            <a:ext cx="9164424" cy="4025909"/>
            <a:chOff x="539750" y="2009508"/>
            <a:chExt cx="9164424" cy="4025909"/>
          </a:xfrm>
        </p:grpSpPr>
        <p:pic>
          <p:nvPicPr>
            <p:cNvPr id="5" name="圖片 4"/>
            <p:cNvPicPr>
              <a:picLocks noChangeAspect="1"/>
            </p:cNvPicPr>
            <p:nvPr/>
          </p:nvPicPr>
          <p:blipFill rotWithShape="1">
            <a:blip r:embed="rId2"/>
            <a:srcRect b="22605"/>
            <a:stretch>
              <a:fillRect/>
            </a:stretch>
          </p:blipFill>
          <p:spPr>
            <a:xfrm>
              <a:off x="539750" y="2009508"/>
              <a:ext cx="9164424" cy="4025909"/>
            </a:xfrm>
            <a:prstGeom prst="rect">
              <a:avLst/>
            </a:prstGeom>
            <a:ln>
              <a:solidFill>
                <a:schemeClr val="accent1">
                  <a:lumMod val="50000"/>
                </a:schemeClr>
              </a:solidFill>
            </a:ln>
            <a:effectLst>
              <a:outerShdw blurRad="50800" dist="38100" dir="5400000" algn="t" rotWithShape="0">
                <a:prstClr val="black">
                  <a:alpha val="40000"/>
                </a:prstClr>
              </a:outerShdw>
            </a:effectLst>
          </p:spPr>
        </p:pic>
        <p:sp>
          <p:nvSpPr>
            <p:cNvPr id="6" name="矩形 5"/>
            <p:cNvSpPr/>
            <p:nvPr/>
          </p:nvSpPr>
          <p:spPr>
            <a:xfrm>
              <a:off x="549416" y="5326912"/>
              <a:ext cx="6074668" cy="6060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6"/>
          <p:cNvSpPr/>
          <p:nvPr/>
        </p:nvSpPr>
        <p:spPr>
          <a:xfrm>
            <a:off x="10621925" y="3381153"/>
            <a:ext cx="340242" cy="3206385"/>
          </a:xfrm>
          <a:prstGeom prst="rect">
            <a:avLst/>
          </a:prstGeom>
          <a:noFill/>
          <a:ln w="28575">
            <a:solidFill>
              <a:srgbClr val="E25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9615573" y="481240"/>
            <a:ext cx="2335422" cy="832252"/>
            <a:chOff x="9615573" y="481240"/>
            <a:chExt cx="2335422" cy="832252"/>
          </a:xfrm>
        </p:grpSpPr>
        <p:sp>
          <p:nvSpPr>
            <p:cNvPr id="9" name="文本框 33"/>
            <p:cNvSpPr txBox="1"/>
            <p:nvPr/>
          </p:nvSpPr>
          <p:spPr>
            <a:xfrm>
              <a:off x="9615573" y="802491"/>
              <a:ext cx="2209800" cy="338554"/>
            </a:xfrm>
            <a:prstGeom prst="rect">
              <a:avLst/>
            </a:prstGeom>
            <a:noFill/>
          </p:spPr>
          <p:txBody>
            <a:bodyPr wrap="square" rtlCol="0">
              <a:spAutoFit/>
            </a:bodyPr>
            <a:lstStyle/>
            <a:p>
              <a:r>
                <a:rPr lang="zh-TW" altLang="en-US" sz="1600" dirty="0"/>
                <a:t>軟體測試能力</a:t>
              </a:r>
              <a:endParaRPr lang="zh-TW" altLang="zh-CN" sz="1600" dirty="0"/>
            </a:p>
          </p:txBody>
        </p:sp>
        <p:pic>
          <p:nvPicPr>
            <p:cNvPr id="10" name="图片 18"/>
            <p:cNvPicPr>
              <a:picLocks noChangeAspect="1"/>
            </p:cNvPicPr>
            <p:nvPr/>
          </p:nvPicPr>
          <p:blipFill>
            <a:blip r:embed="rId3"/>
            <a:stretch>
              <a:fillRect/>
            </a:stretch>
          </p:blipFill>
          <p:spPr>
            <a:xfrm>
              <a:off x="10920325" y="481240"/>
              <a:ext cx="1030670" cy="832252"/>
            </a:xfrm>
            <a:prstGeom prst="rect">
              <a:avLst/>
            </a:prstGeom>
            <a:noFill/>
            <a:ln w="9525">
              <a:noFill/>
            </a:ln>
          </p:spPr>
        </p:pic>
      </p:grpSp>
      <p:sp>
        <p:nvSpPr>
          <p:cNvPr id="11" name="標題 3"/>
          <p:cNvSpPr txBox="1"/>
          <p:nvPr/>
        </p:nvSpPr>
        <p:spPr>
          <a:xfrm>
            <a:off x="228673" y="670559"/>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a:solidFill>
                  <a:srgbClr val="E25150"/>
                </a:solidFill>
                <a:latin typeface="Microsoft YaHei UI" panose="020B0503020204020204" charset="-122"/>
                <a:ea typeface="Microsoft YaHei UI" panose="020B0503020204020204" charset="-122"/>
              </a:rPr>
              <a:t>A</a:t>
            </a:r>
            <a:r>
              <a:rPr lang="en-US" altLang="zh-CN" dirty="0">
                <a:solidFill>
                  <a:schemeClr val="tx1"/>
                </a:solidFill>
                <a:latin typeface="Microsoft YaHei UI" panose="020B0503020204020204" charset="-122"/>
                <a:ea typeface="Microsoft YaHei UI" panose="020B0503020204020204" charset="-122"/>
              </a:rPr>
              <a:t>ction</a:t>
            </a:r>
            <a:r>
              <a:rPr lang="en-US" altLang="zh-CN" dirty="0" smtClean="0">
                <a:solidFill>
                  <a:srgbClr val="E25150"/>
                </a:solidFill>
                <a:latin typeface="+mj-ea"/>
              </a:rPr>
              <a:t> </a:t>
            </a:r>
            <a:r>
              <a:rPr lang="en-US" altLang="zh-TW" dirty="0" smtClean="0">
                <a:solidFill>
                  <a:schemeClr val="tx1"/>
                </a:solidFill>
                <a:latin typeface="Microsoft YaHei UI" panose="020B0503020204020204" charset="-122"/>
                <a:ea typeface="Microsoft YaHei UI" panose="020B0503020204020204" charset="-122"/>
              </a:rPr>
              <a:t>–</a:t>
            </a:r>
            <a:r>
              <a:rPr lang="zh-TW" altLang="en-US" dirty="0" smtClean="0">
                <a:solidFill>
                  <a:srgbClr val="E25150"/>
                </a:solidFill>
                <a:latin typeface="Microsoft YaHei UI" panose="020B0503020204020204" charset="-122"/>
                <a:ea typeface="Microsoft YaHei UI" panose="020B0503020204020204" charset="-122"/>
              </a:rPr>
              <a:t> 上傳</a:t>
            </a:r>
            <a:r>
              <a:rPr lang="en-US" altLang="zh-TW" dirty="0" smtClean="0">
                <a:solidFill>
                  <a:srgbClr val="E25150"/>
                </a:solidFill>
                <a:latin typeface="Microsoft YaHei UI" panose="020B0503020204020204" charset="-122"/>
                <a:ea typeface="Microsoft YaHei UI" panose="020B0503020204020204" charset="-122"/>
              </a:rPr>
              <a:t>Turnkey</a:t>
            </a:r>
            <a:r>
              <a:rPr lang="zh-TW" altLang="en-US" dirty="0" smtClean="0">
                <a:solidFill>
                  <a:srgbClr val="E25150"/>
                </a:solidFill>
                <a:latin typeface="Microsoft YaHei UI" panose="020B0503020204020204" charset="-122"/>
                <a:ea typeface="Microsoft YaHei UI" panose="020B0503020204020204" charset="-122"/>
              </a:rPr>
              <a:t>測試</a:t>
            </a:r>
            <a:endParaRPr lang="en-US" altLang="zh-TW" dirty="0">
              <a:solidFill>
                <a:srgbClr val="E25150"/>
              </a:solidFill>
              <a:latin typeface="Microsoft YaHei UI" panose="020B0503020204020204" charset="-122"/>
              <a:ea typeface="Microsoft YaHei UI"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solidFill>
                  <a:srgbClr val="E25150"/>
                </a:solidFill>
                <a:latin typeface="+mj-ea"/>
              </a:rPr>
              <a:t>R</a:t>
            </a:r>
            <a:r>
              <a:rPr lang="en-US" altLang="zh-CN" dirty="0" smtClean="0">
                <a:solidFill>
                  <a:schemeClr val="tx1"/>
                </a:solidFill>
                <a:latin typeface="+mj-ea"/>
              </a:rPr>
              <a:t>esult</a:t>
            </a:r>
            <a:r>
              <a:rPr lang="en-US" altLang="zh-TW" dirty="0" smtClean="0">
                <a:solidFill>
                  <a:schemeClr val="tx1"/>
                </a:solidFill>
                <a:latin typeface="+mj-ea"/>
              </a:rPr>
              <a:t>-</a:t>
            </a:r>
            <a:r>
              <a:rPr lang="en-US" altLang="zh-CN" dirty="0" smtClean="0">
                <a:solidFill>
                  <a:srgbClr val="E25150"/>
                </a:solidFill>
                <a:latin typeface="+mj-ea"/>
              </a:rPr>
              <a:t>效益</a:t>
            </a:r>
            <a:endParaRPr lang="zh-TW" altLang="en-US" dirty="0">
              <a:solidFill>
                <a:schemeClr val="bg2">
                  <a:lumMod val="25000"/>
                </a:schemeClr>
              </a:solidFill>
              <a:effectLst>
                <a:outerShdw blurRad="38100" dist="38100" dir="2700000" algn="tl">
                  <a:srgbClr val="000000">
                    <a:alpha val="43137"/>
                  </a:srgbClr>
                </a:outerShdw>
              </a:effectLst>
              <a:latin typeface="微軟正黑體" panose="020B0604030504040204" charset="-120"/>
              <a:ea typeface="微軟正黑體" panose="020B0604030504040204" charset="-120"/>
              <a:cs typeface="微軟正黑體" panose="020B0604030504040204" charset="-120"/>
            </a:endParaRPr>
          </a:p>
          <a:p>
            <a:pPr algn="ctr"/>
            <a:r>
              <a:rPr lang="en-US" altLang="zh-CN" dirty="0" smtClean="0">
                <a:solidFill>
                  <a:srgbClr val="E25150"/>
                </a:solidFill>
                <a:latin typeface="+mj-ea"/>
              </a:rPr>
              <a:t> </a:t>
            </a:r>
            <a:endParaRPr lang="en-US" altLang="zh-TW" dirty="0">
              <a:solidFill>
                <a:srgbClr val="E25150"/>
              </a:solidFill>
              <a:latin typeface="Microsoft YaHei UI" panose="020B0503020204020204" charset="-122"/>
              <a:ea typeface="Microsoft YaHei UI" panose="020B0503020204020204" charset="-122"/>
            </a:endParaRPr>
          </a:p>
        </p:txBody>
      </p:sp>
      <p:sp>
        <p:nvSpPr>
          <p:cNvPr id="22" name="Rectangle 29"/>
          <p:cNvSpPr/>
          <p:nvPr/>
        </p:nvSpPr>
        <p:spPr>
          <a:xfrm>
            <a:off x="470998" y="1558171"/>
            <a:ext cx="4459736" cy="4791377"/>
          </a:xfrm>
          <a:prstGeom prst="rect">
            <a:avLst/>
          </a:prstGeom>
          <a:solidFill>
            <a:schemeClr val="bg1"/>
          </a:solidFill>
          <a:ln>
            <a:noFill/>
          </a:ln>
          <a:effectLst>
            <a:outerShdw blurRad="266700" dir="420000" sx="110000" sy="11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dirty="0">
              <a:ea typeface="思源黑体 CN Regular" panose="020B0500000000000000" pitchFamily="34" charset="-122"/>
            </a:endParaRPr>
          </a:p>
        </p:txBody>
      </p:sp>
      <p:sp>
        <p:nvSpPr>
          <p:cNvPr id="25" name="TextBox 22"/>
          <p:cNvSpPr txBox="1"/>
          <p:nvPr/>
        </p:nvSpPr>
        <p:spPr>
          <a:xfrm flipH="1">
            <a:off x="599016" y="1812762"/>
            <a:ext cx="4203700" cy="1846580"/>
          </a:xfrm>
          <a:prstGeom prst="rect">
            <a:avLst/>
          </a:prstGeom>
          <a:noFill/>
        </p:spPr>
        <p:txBody>
          <a:bodyPr wrap="square" lIns="0" tIns="0" rIns="0" bIns="0" rtlCol="0">
            <a:spAutoFit/>
          </a:bodyPr>
          <a:lstStyle/>
          <a:p>
            <a:pPr>
              <a:lnSpc>
                <a:spcPct val="150000"/>
              </a:lnSpc>
              <a:defRPr sz="1800">
                <a:solidFill>
                  <a:srgbClr val="000000"/>
                </a:solidFill>
                <a:uFillTx/>
              </a:defRPr>
            </a:pPr>
            <a:r>
              <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Wingdings" panose="05000000000000000000" pitchFamily="2" charset="2"/>
              </a:rPr>
              <a:t></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Wingdings" panose="05000000000000000000" pitchFamily="2" charset="2"/>
              </a:rPr>
              <a:t> </a:t>
            </a:r>
            <a:r>
              <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rPr>
              <a:t>8</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月份例行</a:t>
            </a:r>
            <a:r>
              <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rPr>
              <a:t>Patch</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包：</a:t>
            </a:r>
            <a:r>
              <a:rPr lang="en-US" altLang="zh-TW" sz="1600" dirty="0">
                <a:solidFill>
                  <a:schemeClr val="bg2">
                    <a:lumMod val="25000"/>
                  </a:schemeClr>
                </a:solidFill>
                <a:latin typeface="微軟正黑體" panose="020B0604030504040204" charset="-120"/>
                <a:ea typeface="微軟正黑體" panose="020B0604030504040204" charset="-120"/>
                <a:cs typeface="+mn-ea"/>
                <a:sym typeface="+mn-lt"/>
              </a:rPr>
              <a:t> </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提供 </a:t>
            </a:r>
            <a:r>
              <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rPr>
              <a:t>MIG</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 </a:t>
            </a:r>
            <a:r>
              <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rPr>
              <a:t>4.0</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 更新程式</a:t>
            </a:r>
            <a:endPar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endParaRPr>
          </a:p>
          <a:p>
            <a:pPr>
              <a:lnSpc>
                <a:spcPct val="150000"/>
              </a:lnSpc>
              <a:defRPr sz="1800">
                <a:solidFill>
                  <a:srgbClr val="000000"/>
                </a:solidFill>
                <a:uFillTx/>
              </a:defRPr>
            </a:pPr>
            <a:r>
              <a:rPr lang="zh-TW" altLang="en-US" sz="1600" dirty="0">
                <a:solidFill>
                  <a:schemeClr val="bg2">
                    <a:lumMod val="25000"/>
                  </a:schemeClr>
                </a:solidFill>
                <a:latin typeface="微軟正黑體" panose="020B0604030504040204" charset="-120"/>
                <a:ea typeface="微軟正黑體" panose="020B0604030504040204" charset="-120"/>
                <a:cs typeface="+mn-ea"/>
                <a:sym typeface="+mn-lt"/>
              </a:rPr>
              <a:t>（</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包號：</a:t>
            </a:r>
            <a:r>
              <a:rPr lang="en-US" altLang="zh-TW" sz="1600" b="1" dirty="0" smtClean="0">
                <a:solidFill>
                  <a:schemeClr val="bg2">
                    <a:lumMod val="25000"/>
                  </a:schemeClr>
                </a:solidFill>
                <a:latin typeface="微軟正黑體" panose="020B0604030504040204" charset="-120"/>
                <a:ea typeface="微軟正黑體" panose="020B0604030504040204" charset="-120"/>
                <a:cs typeface="+mn-ea"/>
                <a:sym typeface="+mn-lt"/>
              </a:rPr>
              <a:t>TSD-3-240709-240806-1.1.32</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a:t>
            </a:r>
            <a:endParaRPr lang="en-US" altLang="zh-TW" sz="1600" dirty="0">
              <a:solidFill>
                <a:schemeClr val="bg2">
                  <a:lumMod val="25000"/>
                </a:schemeClr>
              </a:solidFill>
              <a:latin typeface="微軟正黑體" panose="020B0604030504040204" charset="-120"/>
              <a:ea typeface="微軟正黑體" panose="020B0604030504040204" charset="-120"/>
              <a:cs typeface="+mn-ea"/>
              <a:sym typeface="+mn-lt"/>
            </a:endParaRPr>
          </a:p>
          <a:p>
            <a:pPr>
              <a:lnSpc>
                <a:spcPct val="150000"/>
              </a:lnSpc>
              <a:defRPr sz="1800">
                <a:solidFill>
                  <a:srgbClr val="000000"/>
                </a:solidFill>
                <a:uFillTx/>
              </a:defRPr>
            </a:pPr>
            <a:endPar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endParaRPr>
          </a:p>
          <a:p>
            <a:pPr marL="285750" indent="-285750">
              <a:lnSpc>
                <a:spcPct val="150000"/>
              </a:lnSpc>
              <a:buFont typeface="Wingdings" panose="05000000000000000000" pitchFamily="2" charset="2"/>
              <a:buChar char="l"/>
              <a:defRPr sz="1800">
                <a:solidFill>
                  <a:srgbClr val="000000"/>
                </a:solidFill>
                <a:uFillTx/>
              </a:defRPr>
            </a:pP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客戶可於新舊版並行期間（</a:t>
            </a:r>
            <a:r>
              <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rPr>
              <a:t>2026/01/01</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前）</a:t>
            </a:r>
            <a:endPar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endParaRPr>
          </a:p>
          <a:p>
            <a:pPr>
              <a:lnSpc>
                <a:spcPct val="150000"/>
              </a:lnSpc>
              <a:defRPr sz="1800">
                <a:solidFill>
                  <a:srgbClr val="000000"/>
                </a:solidFill>
                <a:uFillTx/>
              </a:defRPr>
            </a:pPr>
            <a:r>
              <a:rPr lang="zh-TW" altLang="en-US" sz="1600" dirty="0">
                <a:solidFill>
                  <a:schemeClr val="bg2">
                    <a:lumMod val="25000"/>
                  </a:schemeClr>
                </a:solidFill>
                <a:latin typeface="微軟正黑體" panose="020B0604030504040204" charset="-120"/>
                <a:ea typeface="微軟正黑體" panose="020B0604030504040204" charset="-120"/>
                <a:cs typeface="+mn-ea"/>
                <a:sym typeface="+mn-lt"/>
              </a:rPr>
              <a:t> </a:t>
            </a:r>
            <a:r>
              <a:rPr lang="zh-TW" altLang="en-US" sz="1600" dirty="0" smtClean="0">
                <a:solidFill>
                  <a:schemeClr val="bg2">
                    <a:lumMod val="25000"/>
                  </a:schemeClr>
                </a:solidFill>
                <a:latin typeface="微軟正黑體" panose="020B0604030504040204" charset="-120"/>
                <a:ea typeface="微軟正黑體" panose="020B0604030504040204" charset="-120"/>
                <a:cs typeface="+mn-ea"/>
                <a:sym typeface="+mn-lt"/>
              </a:rPr>
              <a:t>    進行電子發票上傳測試</a:t>
            </a:r>
            <a:endParaRPr lang="en-US" altLang="zh-TW" sz="1600" dirty="0" smtClean="0">
              <a:solidFill>
                <a:schemeClr val="bg2">
                  <a:lumMod val="25000"/>
                </a:schemeClr>
              </a:solidFill>
              <a:latin typeface="微軟正黑體" panose="020B0604030504040204" charset="-120"/>
              <a:ea typeface="微軟正黑體" panose="020B0604030504040204" charset="-120"/>
              <a:cs typeface="+mn-ea"/>
              <a:sym typeface="+mn-lt"/>
            </a:endParaRPr>
          </a:p>
        </p:txBody>
      </p:sp>
      <p:grpSp>
        <p:nvGrpSpPr>
          <p:cNvPr id="27" name="群組 26"/>
          <p:cNvGrpSpPr/>
          <p:nvPr/>
        </p:nvGrpSpPr>
        <p:grpSpPr>
          <a:xfrm>
            <a:off x="8977619" y="481240"/>
            <a:ext cx="2973376" cy="832252"/>
            <a:chOff x="8977619" y="481240"/>
            <a:chExt cx="2973376" cy="832252"/>
          </a:xfrm>
        </p:grpSpPr>
        <p:sp>
          <p:nvSpPr>
            <p:cNvPr id="28" name="文本框 33"/>
            <p:cNvSpPr txBox="1"/>
            <p:nvPr/>
          </p:nvSpPr>
          <p:spPr>
            <a:xfrm>
              <a:off x="8977619" y="835483"/>
              <a:ext cx="2209800" cy="338554"/>
            </a:xfrm>
            <a:prstGeom prst="rect">
              <a:avLst/>
            </a:prstGeom>
            <a:noFill/>
          </p:spPr>
          <p:txBody>
            <a:bodyPr wrap="square" rtlCol="0">
              <a:spAutoFit/>
            </a:bodyPr>
            <a:lstStyle/>
            <a:p>
              <a:r>
                <a:rPr lang="zh-TW" altLang="en-US" sz="1600" dirty="0"/>
                <a:t>產品要求及應用知識</a:t>
              </a:r>
              <a:endParaRPr lang="zh-TW" altLang="zh-CN" sz="1600" dirty="0"/>
            </a:p>
          </p:txBody>
        </p:sp>
        <p:pic>
          <p:nvPicPr>
            <p:cNvPr id="29" name="图片 18"/>
            <p:cNvPicPr>
              <a:picLocks noChangeAspect="1"/>
            </p:cNvPicPr>
            <p:nvPr/>
          </p:nvPicPr>
          <p:blipFill>
            <a:blip r:embed="rId1"/>
            <a:stretch>
              <a:fillRect/>
            </a:stretch>
          </p:blipFill>
          <p:spPr>
            <a:xfrm>
              <a:off x="10920325" y="481240"/>
              <a:ext cx="1030670" cy="832252"/>
            </a:xfrm>
            <a:prstGeom prst="rect">
              <a:avLst/>
            </a:prstGeom>
            <a:noFill/>
            <a:ln w="9525">
              <a:noFill/>
            </a:ln>
          </p:spPr>
        </p:pic>
      </p:grpSp>
      <p:pic>
        <p:nvPicPr>
          <p:cNvPr id="30" name="圖片 29"/>
          <p:cNvPicPr>
            <a:picLocks noChangeAspect="1"/>
          </p:cNvPicPr>
          <p:nvPr/>
        </p:nvPicPr>
        <p:blipFill rotWithShape="1">
          <a:blip r:embed="rId2"/>
          <a:srcRect r="4478"/>
          <a:stretch>
            <a:fillRect/>
          </a:stretch>
        </p:blipFill>
        <p:spPr>
          <a:xfrm>
            <a:off x="5204460" y="1440090"/>
            <a:ext cx="6723935" cy="4891495"/>
          </a:xfrm>
          <a:prstGeom prst="rect">
            <a:avLst/>
          </a:prstGeom>
        </p:spPr>
      </p:pic>
      <p:graphicFrame>
        <p:nvGraphicFramePr>
          <p:cNvPr id="2" name="表格 1"/>
          <p:cNvGraphicFramePr>
            <a:graphicFrameLocks noGrp="1"/>
          </p:cNvGraphicFramePr>
          <p:nvPr/>
        </p:nvGraphicFramePr>
        <p:xfrm>
          <a:off x="685800" y="3914012"/>
          <a:ext cx="4116915" cy="2240280"/>
        </p:xfrm>
        <a:graphic>
          <a:graphicData uri="http://schemas.openxmlformats.org/drawingml/2006/table">
            <a:tbl>
              <a:tblPr firstRow="1" bandRow="1">
                <a:tableStyleId>{5C22544A-7EE6-4342-B048-85BDC9FD1C3A}</a:tableStyleId>
              </a:tblPr>
              <a:tblGrid>
                <a:gridCol w="4116915"/>
              </a:tblGrid>
              <a:tr h="357807">
                <a:tc>
                  <a:txBody>
                    <a:bodyPr/>
                    <a:lstStyle/>
                    <a:p>
                      <a:pPr algn="ctr"/>
                      <a:r>
                        <a:rPr lang="zh-TW" altLang="en-US" sz="1800" b="1" dirty="0" smtClean="0">
                          <a:latin typeface="+mn-ea"/>
                          <a:ea typeface="+mn-ea"/>
                        </a:rPr>
                        <a:t>已完成更新客戶</a:t>
                      </a:r>
                      <a:endParaRPr lang="zh-TW" altLang="en-US" sz="1800" b="1" dirty="0">
                        <a:latin typeface="+mn-ea"/>
                        <a:ea typeface="+mn-ea"/>
                      </a:endParaRPr>
                    </a:p>
                  </a:txBody>
                  <a:tcPr/>
                </a:tc>
              </a:tr>
              <a:tr h="483039">
                <a:tc>
                  <a:txBody>
                    <a:bodyPr/>
                    <a:lstStyle/>
                    <a:p>
                      <a:pPr algn="ctr">
                        <a:lnSpc>
                          <a:spcPct val="150000"/>
                        </a:lnSpc>
                        <a:defRPr sz="1800">
                          <a:solidFill>
                            <a:srgbClr val="000000"/>
                          </a:solidFill>
                          <a:uFillTx/>
                        </a:defRPr>
                      </a:pPr>
                      <a:r>
                        <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rPr>
                        <a:t>佳承精工股份有限公司 </a:t>
                      </a:r>
                      <a:endPar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endParaRPr>
                    </a:p>
                  </a:txBody>
                  <a:tcPr/>
                </a:tc>
              </a:tr>
              <a:tr h="483039">
                <a:tc>
                  <a:txBody>
                    <a:bodyPr/>
                    <a:lstStyle/>
                    <a:p>
                      <a:pPr algn="ctr">
                        <a:lnSpc>
                          <a:spcPct val="150000"/>
                        </a:lnSpc>
                        <a:defRPr sz="1800">
                          <a:solidFill>
                            <a:srgbClr val="000000"/>
                          </a:solidFill>
                          <a:uFillTx/>
                        </a:defRPr>
                      </a:pPr>
                      <a:r>
                        <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rPr>
                        <a:t>光星骨科復健器材股份有限公司</a:t>
                      </a:r>
                      <a:endPar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endParaRPr>
                    </a:p>
                  </a:txBody>
                  <a:tcPr/>
                </a:tc>
              </a:tr>
              <a:tr h="483039">
                <a:tc>
                  <a:txBody>
                    <a:bodyPr/>
                    <a:lstStyle/>
                    <a:p>
                      <a:pPr algn="ctr">
                        <a:lnSpc>
                          <a:spcPct val="150000"/>
                        </a:lnSpc>
                        <a:defRPr sz="1800">
                          <a:solidFill>
                            <a:srgbClr val="000000"/>
                          </a:solidFill>
                          <a:uFillTx/>
                        </a:defRPr>
                      </a:pPr>
                      <a:r>
                        <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rPr>
                        <a:t>益富實業股份有限公司</a:t>
                      </a:r>
                      <a:endPar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endParaRPr>
                    </a:p>
                  </a:txBody>
                  <a:tcPr/>
                </a:tc>
              </a:tr>
              <a:tr h="35780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rPr>
                        <a:t>佐茂股份有限公司</a:t>
                      </a:r>
                      <a:endParaRPr lang="zh-TW" altLang="en-US" sz="1800" dirty="0" smtClean="0">
                        <a:solidFill>
                          <a:schemeClr val="bg2">
                            <a:lumMod val="25000"/>
                          </a:schemeClr>
                        </a:solidFill>
                        <a:latin typeface="微軟正黑體" panose="020B0604030504040204" charset="-120"/>
                        <a:ea typeface="微軟正黑體" panose="020B0604030504040204" charset="-120"/>
                        <a:cs typeface="+mn-ea"/>
                        <a:sym typeface="+mn-lt"/>
                      </a:endParaRPr>
                    </a:p>
                  </a:txBody>
                  <a:tcPr/>
                </a:tc>
              </a:tr>
            </a:tbl>
          </a:graphicData>
        </a:graphic>
      </p:graphicFrame>
      <p:pic>
        <p:nvPicPr>
          <p:cNvPr id="3" name="圖片 2"/>
          <p:cNvPicPr>
            <a:picLocks noChangeAspect="1"/>
          </p:cNvPicPr>
          <p:nvPr/>
        </p:nvPicPr>
        <p:blipFill>
          <a:blip r:embed="rId3"/>
          <a:stretch>
            <a:fillRect/>
          </a:stretch>
        </p:blipFill>
        <p:spPr>
          <a:xfrm>
            <a:off x="5266610" y="4803763"/>
            <a:ext cx="6661785" cy="1793875"/>
          </a:xfrm>
          <a:prstGeom prst="rect">
            <a:avLst/>
          </a:prstGeom>
          <a:ln>
            <a:solidFill>
              <a:schemeClr val="bg2">
                <a:lumMod val="10000"/>
              </a:schemeClr>
            </a:solid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p:nvPr/>
        </p:nvSpPr>
        <p:spPr>
          <a:xfrm>
            <a:off x="539750" y="709449"/>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zh-TW" altLang="en-US" spc="0" dirty="0" smtClean="0"/>
              <a:t>述 能 專 項 呈 現</a:t>
            </a:r>
            <a:endParaRPr lang="zh-TW" altLang="en-US" spc="0" dirty="0"/>
          </a:p>
        </p:txBody>
      </p:sp>
      <p:graphicFrame>
        <p:nvGraphicFramePr>
          <p:cNvPr id="5" name="表格 4"/>
          <p:cNvGraphicFramePr>
            <a:graphicFrameLocks noGrp="1"/>
          </p:cNvGraphicFramePr>
          <p:nvPr/>
        </p:nvGraphicFramePr>
        <p:xfrm>
          <a:off x="269750" y="1429449"/>
          <a:ext cx="11700000" cy="5112000"/>
        </p:xfrm>
        <a:graphic>
          <a:graphicData uri="http://schemas.openxmlformats.org/drawingml/2006/table">
            <a:tbl>
              <a:tblPr>
                <a:effectLst>
                  <a:outerShdw blurRad="50800" dist="38100" dir="5400000" algn="t" rotWithShape="0">
                    <a:prstClr val="black">
                      <a:alpha val="40000"/>
                    </a:prstClr>
                  </a:outerShdw>
                </a:effectLst>
                <a:tableStyleId>{00A15C55-8517-42AA-B614-E9B94910E393}</a:tableStyleId>
              </a:tblPr>
              <a:tblGrid>
                <a:gridCol w="1440000"/>
                <a:gridCol w="1620000"/>
                <a:gridCol w="1080000"/>
                <a:gridCol w="2880000"/>
                <a:gridCol w="1080000"/>
                <a:gridCol w="3600000"/>
              </a:tblGrid>
              <a:tr h="612000">
                <a:tc>
                  <a:txBody>
                    <a:bodyPr/>
                    <a:lstStyle/>
                    <a:p>
                      <a:pPr algn="ctr" fontAlgn="ctr"/>
                      <a:r>
                        <a:rPr lang="zh-TW" altLang="en-US" sz="1400" b="1" u="none" strike="noStrike" spc="300" dirty="0">
                          <a:effectLst/>
                        </a:rPr>
                        <a:t>評估維度</a:t>
                      </a:r>
                      <a:endParaRPr lang="zh-TW" altLang="en-US" sz="1400" b="1" i="0" u="none" strike="noStrike" spc="300"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zh-TW" altLang="en-US" sz="1400" b="1" u="none" strike="noStrike" spc="300" dirty="0">
                          <a:effectLst/>
                        </a:rPr>
                        <a:t>專業能力項目</a:t>
                      </a:r>
                      <a:endParaRPr lang="zh-TW" altLang="en-US" sz="1400" b="1" i="0" u="none" strike="noStrike" spc="300"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zh-TW" altLang="en-US" sz="1400" b="1" u="none" strike="noStrike" spc="300" dirty="0">
                          <a:effectLst/>
                        </a:rPr>
                        <a:t>等級要求</a:t>
                      </a:r>
                      <a:endParaRPr lang="zh-TW" altLang="en-US" sz="1400" b="1" i="0" u="none" strike="noStrike" spc="300"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zh-TW" altLang="en-US" sz="1400" b="1" u="none" strike="noStrike" spc="300" dirty="0">
                          <a:effectLst/>
                        </a:rPr>
                        <a:t>職能庫標準行為事例</a:t>
                      </a:r>
                      <a:endParaRPr lang="zh-TW" altLang="en-US" sz="1400" b="1" i="0" u="none" strike="noStrike" spc="300"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zh-TW" altLang="en-US" sz="1400" b="1" u="none" strike="noStrike" spc="300" dirty="0">
                          <a:effectLst/>
                        </a:rPr>
                        <a:t>自評等級</a:t>
                      </a:r>
                      <a:endParaRPr lang="zh-TW" altLang="en-US" sz="1400" b="1" i="0" u="none" strike="noStrike" spc="300"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zh-TW" altLang="en-US" sz="1400" b="1" u="none" strike="noStrike" spc="300" dirty="0">
                          <a:effectLst/>
                        </a:rPr>
                        <a:t>個人事例說明</a:t>
                      </a:r>
                      <a:endParaRPr lang="zh-TW" altLang="en-US" sz="1400" b="1" i="0" u="none" strike="noStrike" spc="300"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r>
              <a:tr h="900000">
                <a:tc>
                  <a:txBody>
                    <a:bodyPr/>
                    <a:lstStyle/>
                    <a:p>
                      <a:pPr algn="ctr" fontAlgn="ctr"/>
                      <a:r>
                        <a:rPr lang="zh-TW" altLang="en-US" sz="1200" b="1" u="none" strike="noStrike" dirty="0">
                          <a:effectLst/>
                          <a:latin typeface="微軟正黑體" panose="020B0604030504040204" charset="-120"/>
                          <a:ea typeface="微軟正黑體" panose="020B0604030504040204" charset="-120"/>
                        </a:rPr>
                        <a:t>專業技能</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系統檔編寫</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endParaRPr lang="en-US" altLang="zh-TW"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具備完成檔結構化撰寫能力</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並且能在他人指導下</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清晰且精准的表達重點要求</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級</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在學長姊指導下提升程式邏輯與撰寫技巧</a:t>
                      </a:r>
                      <a:r>
                        <a:rPr lang="zh-TW" altLang="en-US" sz="1200" b="1" u="none" strike="noStrike" dirty="0" smtClean="0">
                          <a:effectLst/>
                          <a:latin typeface="微軟正黑體" panose="020B0604030504040204" charset="-120"/>
                          <a:ea typeface="微軟正黑體" panose="020B0604030504040204" charset="-120"/>
                        </a:rPr>
                        <a:t>，</a:t>
                      </a:r>
                      <a:endParaRPr lang="en-US" altLang="zh-TW" sz="1200" b="1" u="none" strike="noStrike" dirty="0" smtClean="0">
                        <a:effectLst/>
                        <a:latin typeface="微軟正黑體" panose="020B0604030504040204" charset="-120"/>
                        <a:ea typeface="微軟正黑體" panose="020B0604030504040204" charset="-120"/>
                      </a:endParaRPr>
                    </a:p>
                    <a:p>
                      <a:pPr algn="ctr" fontAlgn="ctr"/>
                      <a:r>
                        <a:rPr lang="zh-TW" altLang="en-US" sz="1200" b="1" u="none" strike="noStrike" dirty="0" smtClean="0">
                          <a:effectLst/>
                          <a:latin typeface="微軟正黑體" panose="020B0604030504040204" charset="-120"/>
                          <a:ea typeface="微軟正黑體" panose="020B0604030504040204" charset="-120"/>
                        </a:rPr>
                        <a:t>能夠</a:t>
                      </a:r>
                      <a:r>
                        <a:rPr lang="zh-TW" altLang="en-US" sz="1200" b="1" u="none" strike="noStrike" dirty="0">
                          <a:effectLst/>
                          <a:latin typeface="微軟正黑體" panose="020B0604030504040204" charset="-120"/>
                          <a:ea typeface="微軟正黑體" panose="020B0604030504040204" charset="-120"/>
                        </a:rPr>
                        <a:t>解析問題點提出改善辦法</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900000">
                <a:tc>
                  <a:txBody>
                    <a:bodyPr/>
                    <a:lstStyle/>
                    <a:p>
                      <a:pPr algn="ctr" fontAlgn="ctr"/>
                      <a:r>
                        <a:rPr lang="zh-TW" altLang="en-US" sz="1200" b="1" u="none" strike="noStrike" dirty="0">
                          <a:effectLst/>
                          <a:latin typeface="微軟正黑體" panose="020B0604030504040204" charset="-120"/>
                          <a:ea typeface="微軟正黑體" panose="020B0604030504040204" charset="-120"/>
                        </a:rPr>
                        <a:t>專業技能</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軟體測試能力</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endParaRPr lang="en-US" altLang="zh-TW"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經他人協助能完成特定功能或客制需求的測試劇情規劃及撰寫</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建立模擬資料</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並能獨立執行單元</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功能</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流程</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整合測試並且建立模擬資料及產出測試報告</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級</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能針對案件問題模擬出測試情境</a:t>
                      </a:r>
                      <a:r>
                        <a:rPr lang="zh-TW" altLang="en-US" sz="1200" b="1" u="none" strike="noStrike" dirty="0" smtClean="0">
                          <a:effectLst/>
                          <a:latin typeface="微軟正黑體" panose="020B0604030504040204" charset="-120"/>
                          <a:ea typeface="微軟正黑體" panose="020B0604030504040204" charset="-120"/>
                        </a:rPr>
                        <a:t>，</a:t>
                      </a:r>
                      <a:endParaRPr lang="en-US" altLang="zh-TW" sz="1200" b="1" u="none" strike="noStrike" dirty="0" smtClean="0">
                        <a:effectLst/>
                        <a:latin typeface="微軟正黑體" panose="020B0604030504040204" charset="-120"/>
                        <a:ea typeface="微軟正黑體" panose="020B0604030504040204" charset="-120"/>
                      </a:endParaRPr>
                    </a:p>
                    <a:p>
                      <a:pPr algn="ctr" fontAlgn="ctr"/>
                      <a:r>
                        <a:rPr lang="zh-TW" altLang="en-US" sz="1200" b="1" u="none" strike="noStrike" dirty="0" smtClean="0">
                          <a:effectLst/>
                          <a:latin typeface="微軟正黑體" panose="020B0604030504040204" charset="-120"/>
                          <a:ea typeface="微軟正黑體" panose="020B0604030504040204" charset="-120"/>
                        </a:rPr>
                        <a:t>評估</a:t>
                      </a:r>
                      <a:r>
                        <a:rPr lang="zh-TW" altLang="en-US" sz="1200" b="1" u="none" strike="noStrike" dirty="0">
                          <a:effectLst/>
                          <a:latin typeface="微軟正黑體" panose="020B0604030504040204" charset="-120"/>
                          <a:ea typeface="微軟正黑體" panose="020B0604030504040204" charset="-120"/>
                        </a:rPr>
                        <a:t>其他情境並規劃出調整內容，獨自完成測試報告 </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900000">
                <a:tc>
                  <a:txBody>
                    <a:bodyPr/>
                    <a:lstStyle/>
                    <a:p>
                      <a:pPr algn="ctr" fontAlgn="ctr"/>
                      <a:r>
                        <a:rPr lang="zh-TW" altLang="en-US" sz="1200" b="1" u="none" strike="noStrike" dirty="0">
                          <a:effectLst/>
                          <a:latin typeface="微軟正黑體" panose="020B0604030504040204" charset="-120"/>
                          <a:ea typeface="微軟正黑體" panose="020B0604030504040204" charset="-120"/>
                        </a:rPr>
                        <a:t>專業技能</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開發工具應用</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3</a:t>
                      </a:r>
                      <a:endParaRPr lang="en-US" altLang="zh-TW"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3.</a:t>
                      </a:r>
                      <a:r>
                        <a:rPr lang="zh-TW" altLang="en-US" sz="1200" b="1" u="none" strike="noStrike" dirty="0">
                          <a:effectLst/>
                          <a:latin typeface="微軟正黑體" panose="020B0604030504040204" charset="-120"/>
                          <a:ea typeface="微軟正黑體" panose="020B0604030504040204" charset="-120"/>
                        </a:rPr>
                        <a:t>掌握應用產品開發過程相關工具的技能</a:t>
                      </a:r>
                      <a:r>
                        <a:rPr lang="en-US" altLang="zh-TW" sz="1200" b="1" u="none" strike="noStrike" dirty="0">
                          <a:effectLst/>
                          <a:latin typeface="微軟正黑體" panose="020B0604030504040204" charset="-120"/>
                          <a:ea typeface="微軟正黑體" panose="020B0604030504040204" charset="-120"/>
                        </a:rPr>
                        <a:t>, </a:t>
                      </a:r>
                      <a:r>
                        <a:rPr lang="zh-TW" altLang="en-US" sz="1200" b="1" u="none" strike="noStrike" dirty="0">
                          <a:effectLst/>
                          <a:latin typeface="微軟正黑體" panose="020B0604030504040204" charset="-120"/>
                          <a:ea typeface="微軟正黑體" panose="020B0604030504040204" charset="-120"/>
                        </a:rPr>
                        <a:t>能獨立完成最佳效能的設計</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3</a:t>
                      </a:r>
                      <a:r>
                        <a:rPr lang="zh-TW" altLang="en-US" sz="1200" b="1" u="none" strike="noStrike" dirty="0">
                          <a:effectLst/>
                          <a:latin typeface="微軟正黑體" panose="020B0604030504040204" charset="-120"/>
                          <a:ea typeface="微軟正黑體" panose="020B0604030504040204" charset="-120"/>
                        </a:rPr>
                        <a:t>級</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smtClean="0">
                          <a:effectLst/>
                          <a:latin typeface="微軟正黑體" panose="020B0604030504040204" charset="-120"/>
                          <a:ea typeface="微軟正黑體" panose="020B0604030504040204" charset="-120"/>
                        </a:rPr>
                        <a:t>執行排查及程式修改時可搭配</a:t>
                      </a:r>
                      <a:r>
                        <a:rPr lang="en-US" altLang="zh-TW" sz="1200" b="1" u="none" strike="noStrike" dirty="0">
                          <a:effectLst/>
                          <a:latin typeface="微軟正黑體" panose="020B0604030504040204" charset="-120"/>
                          <a:ea typeface="微軟正黑體" panose="020B0604030504040204" charset="-120"/>
                        </a:rPr>
                        <a:t>SQL</a:t>
                      </a:r>
                      <a:r>
                        <a:rPr lang="zh-TW" altLang="en-US" sz="1200" b="1" u="none" strike="noStrike" dirty="0">
                          <a:effectLst/>
                          <a:latin typeface="微軟正黑體" panose="020B0604030504040204" charset="-120"/>
                          <a:ea typeface="微軟正黑體" panose="020B0604030504040204" charset="-120"/>
                        </a:rPr>
                        <a:t>工具查詢</a:t>
                      </a:r>
                      <a:r>
                        <a:rPr lang="en-US" altLang="zh-TW" sz="1200" b="1" u="none" strike="noStrike" dirty="0">
                          <a:effectLst/>
                          <a:latin typeface="微軟正黑體" panose="020B0604030504040204" charset="-120"/>
                          <a:ea typeface="微軟正黑體" panose="020B0604030504040204" charset="-120"/>
                        </a:rPr>
                        <a:t>DB</a:t>
                      </a:r>
                      <a:r>
                        <a:rPr lang="zh-TW" altLang="en-US" sz="1200" b="1" u="none" strike="noStrike" dirty="0" smtClean="0">
                          <a:effectLst/>
                          <a:latin typeface="微軟正黑體" panose="020B0604030504040204" charset="-120"/>
                          <a:ea typeface="微軟正黑體" panose="020B0604030504040204" charset="-120"/>
                        </a:rPr>
                        <a:t>資料、確認</a:t>
                      </a:r>
                      <a:r>
                        <a:rPr lang="en-US" altLang="zh-TW" sz="1200" b="1" u="none" strike="noStrike" dirty="0" err="1">
                          <a:effectLst/>
                          <a:latin typeface="微軟正黑體" panose="020B0604030504040204" charset="-120"/>
                          <a:ea typeface="微軟正黑體" panose="020B0604030504040204" charset="-120"/>
                        </a:rPr>
                        <a:t>sql</a:t>
                      </a:r>
                      <a:r>
                        <a:rPr lang="zh-TW" altLang="en-US" sz="1200" b="1" u="none" strike="noStrike" dirty="0">
                          <a:effectLst/>
                          <a:latin typeface="微軟正黑體" panose="020B0604030504040204" charset="-120"/>
                          <a:ea typeface="微軟正黑體" panose="020B0604030504040204" charset="-120"/>
                        </a:rPr>
                        <a:t>修改無誤</a:t>
                      </a:r>
                      <a:r>
                        <a:rPr lang="zh-TW" altLang="en-US" sz="1200" b="1" u="none" strike="noStrike" dirty="0" smtClean="0">
                          <a:effectLst/>
                          <a:latin typeface="微軟正黑體" panose="020B0604030504040204" charset="-120"/>
                          <a:ea typeface="微軟正黑體" panose="020B0604030504040204" charset="-120"/>
                        </a:rPr>
                        <a:t>。</a:t>
                      </a:r>
                      <a:r>
                        <a:rPr lang="en-US" altLang="zh-TW" sz="1200" b="1" u="none" strike="noStrike" dirty="0" smtClean="0">
                          <a:effectLst/>
                          <a:latin typeface="微軟正黑體" panose="020B0604030504040204" charset="-120"/>
                          <a:ea typeface="微軟正黑體" panose="020B0604030504040204" charset="-120"/>
                        </a:rPr>
                        <a:t>EX</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執行作業時透過</a:t>
                      </a:r>
                      <a:r>
                        <a:rPr lang="en-US" altLang="zh-TW" sz="1200" b="1" u="none" strike="noStrike" dirty="0" err="1">
                          <a:effectLst/>
                          <a:latin typeface="微軟正黑體" panose="020B0604030504040204" charset="-120"/>
                          <a:ea typeface="微軟正黑體" panose="020B0604030504040204" charset="-120"/>
                        </a:rPr>
                        <a:t>sql</a:t>
                      </a:r>
                      <a:r>
                        <a:rPr lang="en-US" altLang="zh-TW" sz="1200" b="1" u="none" strike="noStrike" dirty="0">
                          <a:effectLst/>
                          <a:latin typeface="微軟正黑體" panose="020B0604030504040204" charset="-120"/>
                          <a:ea typeface="微軟正黑體" panose="020B0604030504040204" charset="-120"/>
                        </a:rPr>
                        <a:t> developer</a:t>
                      </a:r>
                      <a:r>
                        <a:rPr lang="zh-TW" altLang="en-US" sz="1200" b="1" u="none" strike="noStrike" dirty="0">
                          <a:effectLst/>
                          <a:latin typeface="微軟正黑體" panose="020B0604030504040204" charset="-120"/>
                          <a:ea typeface="微軟正黑體" panose="020B0604030504040204" charset="-120"/>
                        </a:rPr>
                        <a:t>觀察暫存表資料</a:t>
                      </a:r>
                      <a:r>
                        <a:rPr lang="en-US" altLang="zh-TW" sz="1200" b="1" u="none" strike="noStrike" dirty="0">
                          <a:effectLst/>
                          <a:latin typeface="微軟正黑體" panose="020B0604030504040204" charset="-120"/>
                          <a:ea typeface="微軟正黑體" panose="020B0604030504040204" charset="-120"/>
                        </a:rPr>
                        <a:t>(temp table)</a:t>
                      </a:r>
                      <a:r>
                        <a:rPr lang="zh-TW" altLang="en-US" sz="1200" b="1" u="none" strike="noStrike" dirty="0">
                          <a:effectLst/>
                          <a:latin typeface="微軟正黑體" panose="020B0604030504040204" charset="-120"/>
                          <a:ea typeface="微軟正黑體" panose="020B0604030504040204" charset="-120"/>
                        </a:rPr>
                        <a:t>，提升找尋問題的效率</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900000">
                <a:tc>
                  <a:txBody>
                    <a:bodyPr/>
                    <a:lstStyle/>
                    <a:p>
                      <a:pPr algn="ctr" fontAlgn="ctr"/>
                      <a:r>
                        <a:rPr lang="zh-TW" altLang="en-US" sz="1200" b="1" u="none" strike="noStrike" dirty="0">
                          <a:effectLst/>
                          <a:latin typeface="微軟正黑體" panose="020B0604030504040204" charset="-120"/>
                          <a:ea typeface="微軟正黑體" panose="020B0604030504040204" charset="-120"/>
                        </a:rPr>
                        <a:t>領域知識</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企業運作流程</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1</a:t>
                      </a:r>
                      <a:endParaRPr lang="en-US" altLang="zh-TW"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1.</a:t>
                      </a:r>
                      <a:r>
                        <a:rPr lang="zh-TW" altLang="en-US" sz="1200" b="1" u="none" strike="noStrike" dirty="0">
                          <a:effectLst/>
                          <a:latin typeface="微軟正黑體" panose="020B0604030504040204" charset="-120"/>
                          <a:ea typeface="微軟正黑體" panose="020B0604030504040204" charset="-120"/>
                        </a:rPr>
                        <a:t>瞭解企業運作流程</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級</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理解</a:t>
                      </a:r>
                      <a:r>
                        <a:rPr lang="en-US" altLang="zh-TW" sz="1200" b="1" u="none" strike="noStrike" dirty="0">
                          <a:effectLst/>
                          <a:latin typeface="微軟正黑體" panose="020B0604030504040204" charset="-120"/>
                          <a:ea typeface="微軟正黑體" panose="020B0604030504040204" charset="-120"/>
                        </a:rPr>
                        <a:t>T100</a:t>
                      </a:r>
                      <a:r>
                        <a:rPr lang="zh-TW" altLang="en-US" sz="1200" b="1" u="none" strike="noStrike" dirty="0">
                          <a:effectLst/>
                          <a:latin typeface="微軟正黑體" panose="020B0604030504040204" charset="-120"/>
                          <a:ea typeface="微軟正黑體" panose="020B0604030504040204" charset="-120"/>
                        </a:rPr>
                        <a:t>料件管理、進銷存</a:t>
                      </a:r>
                      <a:r>
                        <a:rPr lang="zh-TW" altLang="en-US" sz="1200" b="1" u="none" strike="noStrike" dirty="0" smtClean="0">
                          <a:effectLst/>
                          <a:latin typeface="微軟正黑體" panose="020B0604030504040204" charset="-120"/>
                          <a:ea typeface="微軟正黑體" panose="020B0604030504040204" charset="-120"/>
                        </a:rPr>
                        <a:t>流程</a:t>
                      </a:r>
                      <a:endParaRPr lang="en-US" altLang="zh-TW" sz="1200" b="1" u="none" strike="noStrike" dirty="0" smtClean="0">
                        <a:effectLst/>
                        <a:latin typeface="微軟正黑體" panose="020B0604030504040204" charset="-120"/>
                        <a:ea typeface="微軟正黑體" panose="020B0604030504040204" charset="-120"/>
                      </a:endParaRPr>
                    </a:p>
                    <a:p>
                      <a:pPr algn="ctr" fontAlgn="ctr"/>
                      <a:r>
                        <a:rPr lang="en-US" altLang="zh-TW" sz="1200" b="1" u="none" strike="noStrike" dirty="0" smtClean="0">
                          <a:effectLst/>
                          <a:latin typeface="微軟正黑體" panose="020B0604030504040204" charset="-120"/>
                          <a:ea typeface="微軟正黑體" panose="020B0604030504040204" charset="-120"/>
                        </a:rPr>
                        <a:t>EX</a:t>
                      </a:r>
                      <a:r>
                        <a:rPr lang="en-US" altLang="zh-TW" sz="1200" b="1" u="none" strike="noStrike" dirty="0">
                          <a:effectLst/>
                          <a:latin typeface="微軟正黑體" panose="020B0604030504040204" charset="-120"/>
                          <a:ea typeface="微軟正黑體" panose="020B0604030504040204" charset="-120"/>
                        </a:rPr>
                        <a:t>.</a:t>
                      </a:r>
                      <a:r>
                        <a:rPr lang="zh-TW" altLang="en-US" sz="1200" b="1" u="none" strike="noStrike" dirty="0">
                          <a:effectLst/>
                          <a:latin typeface="微軟正黑體" panose="020B0604030504040204" charset="-120"/>
                          <a:ea typeface="微軟正黑體" panose="020B0604030504040204" charset="-120"/>
                        </a:rPr>
                        <a:t>已完成料件模組驗收</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900000">
                <a:tc>
                  <a:txBody>
                    <a:bodyPr/>
                    <a:lstStyle/>
                    <a:p>
                      <a:pPr algn="ctr" fontAlgn="ctr"/>
                      <a:r>
                        <a:rPr lang="zh-TW" altLang="en-US" sz="1200" b="1" u="none" strike="noStrike" dirty="0">
                          <a:effectLst/>
                          <a:latin typeface="微軟正黑體" panose="020B0604030504040204" charset="-120"/>
                          <a:ea typeface="微軟正黑體" panose="020B0604030504040204" charset="-120"/>
                        </a:rPr>
                        <a:t>領域知識</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系統開發流程</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endParaRPr lang="en-US" altLang="zh-TW"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熟悉系統開發流程的關鍵行為</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en-US" altLang="zh-TW" sz="1200" b="1" u="none" strike="noStrike" dirty="0">
                          <a:effectLst/>
                          <a:latin typeface="微軟正黑體" panose="020B0604030504040204" charset="-120"/>
                          <a:ea typeface="微軟正黑體" panose="020B0604030504040204" charset="-120"/>
                        </a:rPr>
                        <a:t>2</a:t>
                      </a:r>
                      <a:r>
                        <a:rPr lang="zh-TW" altLang="en-US" sz="1200" b="1" u="none" strike="noStrike" dirty="0">
                          <a:effectLst/>
                          <a:latin typeface="微軟正黑體" panose="020B0604030504040204" charset="-120"/>
                          <a:ea typeface="微軟正黑體" panose="020B0604030504040204" charset="-120"/>
                        </a:rPr>
                        <a:t>級</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zh-TW" altLang="en-US" sz="1200" b="1" u="none" strike="noStrike" dirty="0">
                          <a:effectLst/>
                          <a:latin typeface="微軟正黑體" panose="020B0604030504040204" charset="-120"/>
                          <a:ea typeface="微軟正黑體" panose="020B0604030504040204" charset="-120"/>
                        </a:rPr>
                        <a:t>已熟悉</a:t>
                      </a:r>
                      <a:r>
                        <a:rPr lang="en-US" altLang="zh-TW" sz="1200" b="1" u="none" strike="noStrike" dirty="0">
                          <a:effectLst/>
                          <a:latin typeface="微軟正黑體" panose="020B0604030504040204" charset="-120"/>
                          <a:ea typeface="微軟正黑體" panose="020B0604030504040204" charset="-120"/>
                        </a:rPr>
                        <a:t>T100</a:t>
                      </a:r>
                      <a:r>
                        <a:rPr lang="zh-TW" altLang="en-US" sz="1200" b="1" u="none" strike="noStrike" dirty="0">
                          <a:effectLst/>
                          <a:latin typeface="微軟正黑體" panose="020B0604030504040204" charset="-120"/>
                          <a:ea typeface="微軟正黑體" panose="020B0604030504040204" charset="-120"/>
                        </a:rPr>
                        <a:t>的系統開發流程，在設計器調整程式跟規格後，測試修改的作業是否可順利執行並確認錯誤已修復</a:t>
                      </a:r>
                      <a:endParaRPr lang="zh-TW" altLang="en-US" sz="1200" b="1" i="0" u="none" strike="noStrike" dirty="0">
                        <a:effectLst/>
                        <a:latin typeface="微軟正黑體" panose="020B0604030504040204" charset="-120"/>
                        <a:ea typeface="微軟正黑體" panose="020B0604030504040204" charset="-120"/>
                      </a:endParaRPr>
                    </a:p>
                  </a:txBody>
                  <a:tcPr marL="6678" marR="6678" marT="667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匯報完畢 敬請指教</a:t>
            </a:r>
            <a:endParaRPr lang="zh-TW" altLang="en-US"/>
          </a:p>
        </p:txBody>
      </p:sp>
      <p:sp>
        <p:nvSpPr>
          <p:cNvPr id="3" name="文字版面配置區 2"/>
          <p:cNvSpPr>
            <a:spLocks noGrp="1"/>
          </p:cNvSpPr>
          <p:nvPr>
            <p:ph type="body"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主要工作內容</a:t>
            </a:r>
            <a:endParaRPr lang="zh-TW" altLang="en-US" dirty="0"/>
          </a:p>
        </p:txBody>
      </p:sp>
      <p:sp>
        <p:nvSpPr>
          <p:cNvPr id="9" name="文字方塊 8"/>
          <p:cNvSpPr txBox="1"/>
          <p:nvPr/>
        </p:nvSpPr>
        <p:spPr>
          <a:xfrm>
            <a:off x="539750" y="1934845"/>
            <a:ext cx="8065770" cy="4246245"/>
          </a:xfrm>
          <a:prstGeom prst="rect">
            <a:avLst/>
          </a:prstGeom>
          <a:noFill/>
        </p:spPr>
        <p:txBody>
          <a:bodyPr wrap="square" rtlCol="0">
            <a:spAutoFit/>
          </a:bodyPr>
          <a:lstStyle/>
          <a:p>
            <a:pPr>
              <a:lnSpc>
                <a:spcPct val="150000"/>
              </a:lnSpc>
            </a:pPr>
            <a:r>
              <a:rPr lang="en-US" altLang="zh-TW" sz="2000" dirty="0" smtClean="0">
                <a:latin typeface="微軟正黑體" panose="020B0604030504040204" charset="-120"/>
                <a:ea typeface="微軟正黑體" panose="020B0604030504040204" charset="-120"/>
              </a:rPr>
              <a:t>1.</a:t>
            </a:r>
            <a:r>
              <a:rPr lang="zh-TW" altLang="en-US" sz="2000" dirty="0" smtClean="0">
                <a:latin typeface="微軟正黑體" panose="020B0604030504040204" charset="-120"/>
                <a:ea typeface="微軟正黑體" panose="020B0604030504040204" charset="-120"/>
              </a:rPr>
              <a:t> </a:t>
            </a:r>
            <a:r>
              <a:rPr lang="en-US" altLang="zh-TW" sz="2000" dirty="0" smtClean="0">
                <a:latin typeface="微軟正黑體" panose="020B0604030504040204" charset="-120"/>
                <a:ea typeface="微軟正黑體" panose="020B0604030504040204" charset="-120"/>
              </a:rPr>
              <a:t>T100</a:t>
            </a:r>
            <a:r>
              <a:rPr lang="zh-TW" altLang="en-US" sz="2000" dirty="0" smtClean="0">
                <a:latin typeface="微軟正黑體" panose="020B0604030504040204" charset="-120"/>
                <a:ea typeface="微軟正黑體" panose="020B0604030504040204" charset="-120"/>
              </a:rPr>
              <a:t>案件處理窗口</a:t>
            </a:r>
            <a:endParaRPr lang="en-US" altLang="zh-TW" sz="2000" dirty="0" smtClean="0">
              <a:latin typeface="微軟正黑體" panose="020B0604030504040204" charset="-120"/>
              <a:ea typeface="微軟正黑體" panose="020B0604030504040204" charset="-120"/>
            </a:endParaRPr>
          </a:p>
          <a:p>
            <a:pPr>
              <a:lnSpc>
                <a:spcPct val="200000"/>
              </a:lnSpc>
            </a:pPr>
            <a:r>
              <a:rPr lang="en-US" altLang="zh-TW" sz="2000" dirty="0" smtClean="0">
                <a:latin typeface="微軟正黑體" panose="020B0604030504040204" charset="-120"/>
                <a:ea typeface="微軟正黑體" panose="020B0604030504040204" charset="-120"/>
              </a:rPr>
              <a:t>2.</a:t>
            </a:r>
            <a:r>
              <a:rPr lang="zh-TW" altLang="en-US" sz="2000" dirty="0" smtClean="0">
                <a:latin typeface="微軟正黑體" panose="020B0604030504040204" charset="-120"/>
                <a:ea typeface="微軟正黑體" panose="020B0604030504040204" charset="-120"/>
              </a:rPr>
              <a:t> 財政部電子發票專案窗口</a:t>
            </a:r>
            <a:endParaRPr lang="en-US" altLang="zh-TW" sz="2000" dirty="0" smtClean="0">
              <a:latin typeface="微軟正黑體" panose="020B0604030504040204" charset="-120"/>
              <a:ea typeface="微軟正黑體" panose="020B0604030504040204" charset="-120"/>
            </a:endParaRPr>
          </a:p>
          <a:p>
            <a:pPr>
              <a:lnSpc>
                <a:spcPct val="200000"/>
              </a:lnSpc>
            </a:pPr>
            <a:r>
              <a:rPr lang="en-US" altLang="zh-TW" sz="2000" dirty="0" smtClean="0">
                <a:latin typeface="微軟正黑體" panose="020B0604030504040204" charset="-120"/>
                <a:ea typeface="微軟正黑體" panose="020B0604030504040204" charset="-120"/>
              </a:rPr>
              <a:t>3.</a:t>
            </a:r>
            <a:r>
              <a:rPr lang="zh-TW" altLang="en-US" sz="2000" dirty="0" smtClean="0">
                <a:latin typeface="微軟正黑體" panose="020B0604030504040204" charset="-120"/>
                <a:ea typeface="微軟正黑體" panose="020B0604030504040204" charset="-120"/>
              </a:rPr>
              <a:t> </a:t>
            </a:r>
            <a:r>
              <a:rPr lang="en-US" altLang="zh-TW" sz="2000" dirty="0" smtClean="0">
                <a:latin typeface="微軟正黑體" panose="020B0604030504040204" charset="-120"/>
                <a:ea typeface="微軟正黑體" panose="020B0604030504040204" charset="-120"/>
              </a:rPr>
              <a:t>Patch</a:t>
            </a:r>
            <a:r>
              <a:rPr lang="zh-TW" altLang="en-US" sz="2000" dirty="0" smtClean="0">
                <a:latin typeface="微軟正黑體" panose="020B0604030504040204" charset="-120"/>
                <a:ea typeface="微軟正黑體" panose="020B0604030504040204" charset="-120"/>
              </a:rPr>
              <a:t>打包次要負責人</a:t>
            </a:r>
            <a:endParaRPr lang="en-US" altLang="zh-TW" sz="2000" dirty="0" smtClean="0">
              <a:latin typeface="微軟正黑體" panose="020B0604030504040204" charset="-120"/>
              <a:ea typeface="微軟正黑體" panose="020B0604030504040204" charset="-120"/>
            </a:endParaRPr>
          </a:p>
          <a:p>
            <a:pPr>
              <a:lnSpc>
                <a:spcPct val="200000"/>
              </a:lnSpc>
            </a:pPr>
            <a:r>
              <a:rPr lang="en-US" altLang="zh-TW" sz="2000" dirty="0" smtClean="0">
                <a:latin typeface="微軟正黑體" panose="020B0604030504040204" charset="-120"/>
                <a:ea typeface="微軟正黑體" panose="020B0604030504040204" charset="-120"/>
              </a:rPr>
              <a:t>4.</a:t>
            </a:r>
            <a:r>
              <a:rPr lang="zh-TW" altLang="en-US" sz="2000" dirty="0">
                <a:latin typeface="微軟正黑體" panose="020B0604030504040204" charset="-120"/>
                <a:ea typeface="微軟正黑體" panose="020B0604030504040204" charset="-120"/>
              </a:rPr>
              <a:t> </a:t>
            </a:r>
            <a:r>
              <a:rPr lang="zh-TW" altLang="en-US" sz="2000" dirty="0" smtClean="0">
                <a:latin typeface="微軟正黑體" panose="020B0604030504040204" charset="-120"/>
                <a:ea typeface="微軟正黑體" panose="020B0604030504040204" charset="-120"/>
              </a:rPr>
              <a:t>會</a:t>
            </a:r>
            <a:r>
              <a:rPr lang="zh-TW" altLang="en-US" sz="2000" dirty="0">
                <a:latin typeface="微軟正黑體" panose="020B0604030504040204" charset="-120"/>
                <a:ea typeface="微軟正黑體" panose="020B0604030504040204" charset="-120"/>
              </a:rPr>
              <a:t>科、年度字軌、網</a:t>
            </a:r>
            <a:r>
              <a:rPr lang="zh-TW" altLang="en-US" sz="2000" dirty="0" smtClean="0">
                <a:latin typeface="微軟正黑體" panose="020B0604030504040204" charset="-120"/>
                <a:ea typeface="微軟正黑體" panose="020B0604030504040204" charset="-120"/>
              </a:rPr>
              <a:t>銀資料定期更新、公告</a:t>
            </a:r>
            <a:endParaRPr lang="en-US" altLang="zh-TW" sz="2000" dirty="0" smtClean="0">
              <a:latin typeface="微軟正黑體" panose="020B0604030504040204" charset="-120"/>
              <a:ea typeface="微軟正黑體" panose="020B0604030504040204" charset="-120"/>
            </a:endParaRPr>
          </a:p>
          <a:p>
            <a:pPr>
              <a:lnSpc>
                <a:spcPct val="200000"/>
              </a:lnSpc>
            </a:pPr>
            <a:r>
              <a:rPr lang="en-US" altLang="zh-TW" sz="2000" dirty="0" smtClean="0">
                <a:latin typeface="微軟正黑體" panose="020B0604030504040204" charset="-120"/>
                <a:ea typeface="微軟正黑體" panose="020B0604030504040204" charset="-120"/>
              </a:rPr>
              <a:t>5.</a:t>
            </a:r>
            <a:r>
              <a:rPr lang="zh-TW" altLang="en-US" sz="2000" dirty="0" smtClean="0">
                <a:latin typeface="微軟正黑體" panose="020B0604030504040204" charset="-120"/>
                <a:ea typeface="微軟正黑體" panose="020B0604030504040204" charset="-120"/>
              </a:rPr>
              <a:t> 專案支持：</a:t>
            </a:r>
            <a:r>
              <a:rPr lang="zh-TW" altLang="en-US" sz="2000" dirty="0" smtClean="0">
                <a:effectLst/>
                <a:latin typeface="微軟正黑體" panose="020B0604030504040204" charset="-120"/>
                <a:ea typeface="微軟正黑體" panose="020B0604030504040204" charset="-120"/>
              </a:rPr>
              <a:t>GP使用權資產缺失功能</a:t>
            </a:r>
            <a:r>
              <a:rPr lang="zh-TW" altLang="en-US" sz="2000" dirty="0" smtClean="0">
                <a:latin typeface="微軟正黑體" panose="020B0604030504040204" charset="-120"/>
                <a:ea typeface="微軟正黑體" panose="020B0604030504040204" charset="-120"/>
              </a:rPr>
              <a:t>、洽</a:t>
            </a:r>
            <a:r>
              <a:rPr lang="zh-TW" altLang="en-US" sz="2000" dirty="0">
                <a:latin typeface="微軟正黑體" panose="020B0604030504040204" charset="-120"/>
                <a:ea typeface="微軟正黑體" panose="020B0604030504040204" charset="-120"/>
              </a:rPr>
              <a:t>興多語言翻譯</a:t>
            </a:r>
            <a:r>
              <a:rPr lang="zh-TW" altLang="en-US" sz="2000" dirty="0" smtClean="0">
                <a:latin typeface="微軟正黑體" panose="020B0604030504040204" charset="-120"/>
                <a:ea typeface="微軟正黑體" panose="020B0604030504040204" charset="-120"/>
              </a:rPr>
              <a:t>修正</a:t>
            </a:r>
            <a:endParaRPr lang="en-US" altLang="zh-TW" sz="2000" dirty="0" smtClean="0">
              <a:latin typeface="微軟正黑體" panose="020B0604030504040204" charset="-120"/>
              <a:ea typeface="微軟正黑體" panose="020B0604030504040204" charset="-120"/>
            </a:endParaRPr>
          </a:p>
          <a:p>
            <a:pPr>
              <a:lnSpc>
                <a:spcPct val="200000"/>
              </a:lnSpc>
            </a:pPr>
            <a:r>
              <a:rPr lang="en-US" altLang="zh-TW" sz="2000" dirty="0" smtClean="0">
                <a:latin typeface="微軟正黑體" panose="020B0604030504040204" charset="-120"/>
                <a:ea typeface="微軟正黑體" panose="020B0604030504040204" charset="-120"/>
              </a:rPr>
              <a:t>6.</a:t>
            </a:r>
            <a:r>
              <a:rPr lang="zh-TW" altLang="en-US" sz="2000" dirty="0" smtClean="0">
                <a:latin typeface="微軟正黑體" panose="020B0604030504040204" charset="-120"/>
                <a:ea typeface="微軟正黑體" panose="020B0604030504040204" charset="-120"/>
              </a:rPr>
              <a:t> </a:t>
            </a:r>
            <a:r>
              <a:rPr lang="en-US" altLang="zh-TW" sz="2000" dirty="0" smtClean="0">
                <a:latin typeface="微軟正黑體" panose="020B0604030504040204" charset="-120"/>
                <a:ea typeface="微軟正黑體" panose="020B0604030504040204" charset="-120"/>
              </a:rPr>
              <a:t>T100</a:t>
            </a:r>
            <a:r>
              <a:rPr lang="zh-TW" altLang="en-US" sz="2000" dirty="0" smtClean="0">
                <a:latin typeface="微軟正黑體" panose="020B0604030504040204" charset="-120"/>
                <a:ea typeface="微軟正黑體" panose="020B0604030504040204" charset="-120"/>
              </a:rPr>
              <a:t> </a:t>
            </a:r>
            <a:r>
              <a:rPr lang="en-US" altLang="zh-TW" sz="2000" dirty="0" smtClean="0">
                <a:latin typeface="微軟正黑體" panose="020B0604030504040204" charset="-120"/>
                <a:ea typeface="微軟正黑體" panose="020B0604030504040204" charset="-120"/>
              </a:rPr>
              <a:t>&amp;</a:t>
            </a:r>
            <a:r>
              <a:rPr lang="zh-TW" altLang="en-US" sz="2000" dirty="0" smtClean="0">
                <a:latin typeface="微軟正黑體" panose="020B0604030504040204" charset="-120"/>
                <a:ea typeface="微軟正黑體" panose="020B0604030504040204" charset="-120"/>
              </a:rPr>
              <a:t> </a:t>
            </a:r>
            <a:r>
              <a:rPr lang="en-US" altLang="zh-TW" sz="2000" dirty="0" smtClean="0">
                <a:latin typeface="微軟正黑體" panose="020B0604030504040204" charset="-120"/>
                <a:ea typeface="微軟正黑體" panose="020B0604030504040204" charset="-120"/>
              </a:rPr>
              <a:t>TIPTOP</a:t>
            </a:r>
            <a:r>
              <a:rPr lang="zh-TW" altLang="en-US" sz="2000" dirty="0" smtClean="0">
                <a:latin typeface="微軟正黑體" panose="020B0604030504040204" charset="-120"/>
                <a:ea typeface="微軟正黑體" panose="020B0604030504040204" charset="-120"/>
              </a:rPr>
              <a:t>技</a:t>
            </a:r>
            <a:r>
              <a:rPr lang="zh-TW" altLang="en-US" sz="2000" dirty="0">
                <a:latin typeface="微軟正黑體" panose="020B0604030504040204" charset="-120"/>
                <a:ea typeface="微軟正黑體" panose="020B0604030504040204" charset="-120"/>
              </a:rPr>
              <a:t>轉課程排課</a:t>
            </a:r>
            <a:r>
              <a:rPr lang="zh-TW" altLang="en-US" sz="2000" dirty="0" smtClean="0">
                <a:latin typeface="微軟正黑體" panose="020B0604030504040204" charset="-120"/>
                <a:ea typeface="微軟正黑體" panose="020B0604030504040204" charset="-120"/>
              </a:rPr>
              <a:t>負責人</a:t>
            </a:r>
            <a:endParaRPr lang="zh-TW" altLang="en-US" sz="2000" dirty="0">
              <a:latin typeface="微軟正黑體" panose="020B0604030504040204" charset="-120"/>
              <a:ea typeface="微軟正黑體" panose="020B0604030504040204" charset="-120"/>
            </a:endParaRPr>
          </a:p>
          <a:p>
            <a:pPr>
              <a:lnSpc>
                <a:spcPct val="200000"/>
              </a:lnSpc>
            </a:pPr>
            <a:r>
              <a:rPr lang="en-US" altLang="zh-TW" sz="2000" dirty="0" smtClean="0">
                <a:latin typeface="微軟正黑體" panose="020B0604030504040204" charset="-120"/>
                <a:ea typeface="微軟正黑體" panose="020B0604030504040204" charset="-120"/>
              </a:rPr>
              <a:t>7.</a:t>
            </a:r>
            <a:r>
              <a:rPr lang="zh-TW" altLang="en-US" sz="2000" dirty="0" smtClean="0">
                <a:latin typeface="微軟正黑體" panose="020B0604030504040204" charset="-120"/>
                <a:ea typeface="微軟正黑體" panose="020B0604030504040204" charset="-120"/>
              </a:rPr>
              <a:t> </a:t>
            </a:r>
            <a:r>
              <a:rPr lang="en-US" altLang="zh-TW" sz="2000" dirty="0" smtClean="0">
                <a:latin typeface="微軟正黑體" panose="020B0604030504040204" charset="-120"/>
                <a:ea typeface="微軟正黑體" panose="020B0604030504040204" charset="-120"/>
              </a:rPr>
              <a:t>TIPTOP</a:t>
            </a:r>
            <a:r>
              <a:rPr lang="zh-TW" altLang="en-US" sz="2000" dirty="0" smtClean="0">
                <a:latin typeface="微軟正黑體" panose="020B0604030504040204" charset="-120"/>
                <a:ea typeface="微軟正黑體" panose="020B0604030504040204" charset="-120"/>
              </a:rPr>
              <a:t> 技轉大班課講師（培訓中）</a:t>
            </a:r>
            <a:endParaRPr lang="en-US" altLang="zh-TW" sz="2000" dirty="0">
              <a:latin typeface="微軟正黑體" panose="020B0604030504040204" charset="-120"/>
              <a:ea typeface="微軟正黑體" panose="020B0604030504040204" charset="-120"/>
            </a:endParaRPr>
          </a:p>
        </p:txBody>
      </p:sp>
      <p:sp>
        <p:nvSpPr>
          <p:cNvPr id="34" name="文本框 33"/>
          <p:cNvSpPr txBox="1"/>
          <p:nvPr/>
        </p:nvSpPr>
        <p:spPr>
          <a:xfrm>
            <a:off x="8747760" y="774700"/>
            <a:ext cx="2209800" cy="829945"/>
          </a:xfrm>
          <a:prstGeom prst="rect">
            <a:avLst/>
          </a:prstGeom>
          <a:noFill/>
        </p:spPr>
        <p:txBody>
          <a:bodyPr wrap="square" rtlCol="0">
            <a:spAutoFit/>
          </a:bodyPr>
          <a:lstStyle/>
          <a:p>
            <a:r>
              <a:rPr lang="zh-CN" altLang="en-US" sz="1600" dirty="0"/>
              <a:t>產品要求及應用知識</a:t>
            </a:r>
            <a:r>
              <a:rPr lang="zh-TW" altLang="zh-CN" sz="1600" dirty="0"/>
              <a:t>、培訓及技能移轉、</a:t>
            </a:r>
            <a:endParaRPr lang="zh-TW" altLang="zh-CN" sz="1600" dirty="0"/>
          </a:p>
          <a:p>
            <a:r>
              <a:rPr lang="zh-TW" altLang="zh-CN" sz="1600" dirty="0"/>
              <a:t>部門內部協作</a:t>
            </a:r>
            <a:endParaRPr lang="zh-TW" altLang="zh-CN" sz="1600" dirty="0"/>
          </a:p>
        </p:txBody>
      </p:sp>
      <p:pic>
        <p:nvPicPr>
          <p:cNvPr id="35" name="图片 18"/>
          <p:cNvPicPr>
            <a:picLocks noChangeAspect="1"/>
          </p:cNvPicPr>
          <p:nvPr/>
        </p:nvPicPr>
        <p:blipFill>
          <a:blip r:embed="rId1"/>
          <a:stretch>
            <a:fillRect/>
          </a:stretch>
        </p:blipFill>
        <p:spPr>
          <a:xfrm>
            <a:off x="10833366" y="479567"/>
            <a:ext cx="1187450" cy="958850"/>
          </a:xfrm>
          <a:prstGeom prst="rect">
            <a:avLst/>
          </a:prstGeom>
          <a:noFill/>
          <a:ln w="9525">
            <a:noFill/>
          </a:ln>
        </p:spPr>
      </p:pic>
      <p:pic>
        <p:nvPicPr>
          <p:cNvPr id="2050" name="Picture 2" descr="Freelan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166" y="5063382"/>
            <a:ext cx="914469" cy="9144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ホワイトハッカーのイラスト（女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402" y="2742799"/>
            <a:ext cx="2320583" cy="2320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rench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779" y="2036497"/>
            <a:ext cx="758825" cy="758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6255" y="2468880"/>
            <a:ext cx="11160125" cy="1920875"/>
          </a:xfrm>
        </p:spPr>
        <p:txBody>
          <a:bodyPr/>
          <a:lstStyle/>
          <a:p>
            <a:pPr algn="ctr">
              <a:spcBef>
                <a:spcPts val="2000"/>
              </a:spcBef>
            </a:pPr>
            <a:r>
              <a:rPr lang="zh-TW" altLang="en-US" dirty="0"/>
              <a:t>重點工作(專案) 項目呈現 ( </a:t>
            </a:r>
            <a:r>
              <a:rPr lang="en-US" altLang="zh-TW" dirty="0"/>
              <a:t>STAR</a:t>
            </a:r>
            <a:r>
              <a:rPr lang="zh-TW" altLang="en-US" dirty="0"/>
              <a:t> )</a:t>
            </a:r>
            <a:br>
              <a:rPr lang="zh-TW" altLang="en-US" dirty="0"/>
            </a:br>
            <a:br>
              <a:rPr lang="zh-TW" altLang="en-US" dirty="0"/>
            </a:br>
            <a:r>
              <a:rPr lang="zh-TW" altLang="en-US" dirty="0"/>
              <a:t>財政部電子發票專案</a:t>
            </a:r>
            <a:r>
              <a:rPr dirty="0" smtClean="0"/>
              <a:t>處理</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發票種類</a:t>
            </a:r>
            <a:endParaRPr lang="zh-TW" altLang="en-US" dirty="0"/>
          </a:p>
        </p:txBody>
      </p:sp>
      <p:pic>
        <p:nvPicPr>
          <p:cNvPr id="4" name="Picture 2" descr="https://lh7-us.googleusercontent.com/E5ONPwCVk31TyaTZr1VFisuVyu7I08CNzAGvzw64x94GJ9WuU9kWWK-lRXOvUoaB-7oWALVY7ItMXI8kgYcxJuH5yaNutbBX8dd2hpD70oIaGnm6rvANIV-BzI4WetNNe2H3Xn_9A5g8IAvtWG5NFv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5741" y="2261418"/>
            <a:ext cx="4413353" cy="44133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lh7-us.googleusercontent.com/_3aEwstiH-3ROFKOSNaosZr1afX99dIHUvjLAtZhvllIhZ9n-ubd_GCV3jnk26CdAv512WhSUtm4ZSg7eRH8ZomNOSMrsbH6k38TGIcCT6bz670zYABK1XnHVhHZoqkbmYOZRX3YYafn1xkiScrdb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6103" y="2208171"/>
            <a:ext cx="4466600" cy="44666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727587" y="1838839"/>
            <a:ext cx="1327355" cy="369332"/>
          </a:xfrm>
          <a:prstGeom prst="rect">
            <a:avLst/>
          </a:prstGeom>
          <a:noFill/>
        </p:spPr>
        <p:txBody>
          <a:bodyPr wrap="square" rtlCol="0">
            <a:spAutoFit/>
          </a:bodyPr>
          <a:lstStyle/>
          <a:p>
            <a:r>
              <a:rPr lang="zh-TW" altLang="en-US" b="1" spc="300" dirty="0" smtClean="0"/>
              <a:t>傳統發票</a:t>
            </a:r>
            <a:endParaRPr lang="zh-TW" altLang="en-US" b="1" spc="300" dirty="0"/>
          </a:p>
        </p:txBody>
      </p:sp>
      <p:sp>
        <p:nvSpPr>
          <p:cNvPr id="7" name="文字方塊 6"/>
          <p:cNvSpPr txBox="1"/>
          <p:nvPr/>
        </p:nvSpPr>
        <p:spPr>
          <a:xfrm>
            <a:off x="6602361" y="1838839"/>
            <a:ext cx="1327355" cy="369332"/>
          </a:xfrm>
          <a:prstGeom prst="rect">
            <a:avLst/>
          </a:prstGeom>
          <a:noFill/>
        </p:spPr>
        <p:txBody>
          <a:bodyPr wrap="square" rtlCol="0">
            <a:spAutoFit/>
          </a:bodyPr>
          <a:lstStyle/>
          <a:p>
            <a:r>
              <a:rPr lang="zh-TW" altLang="en-US" b="1" spc="300" dirty="0" smtClean="0"/>
              <a:t>電子發票</a:t>
            </a:r>
            <a:endParaRPr lang="zh-TW" altLang="en-US" b="1" spc="3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3485003" y="3059392"/>
            <a:ext cx="8706997" cy="3798608"/>
          </a:xfrm>
          <a:prstGeom prst="rect">
            <a:avLst/>
          </a:prstGeom>
          <a:ln>
            <a:solidFill>
              <a:schemeClr val="bg2">
                <a:lumMod val="75000"/>
              </a:schemeClr>
            </a:solidFill>
          </a:ln>
        </p:spPr>
      </p:pic>
      <p:sp>
        <p:nvSpPr>
          <p:cNvPr id="4"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latin typeface="+mj-ea"/>
              </a:rPr>
              <a:t>S</a:t>
            </a:r>
            <a:r>
              <a:rPr lang="en-US" altLang="zh-CN" dirty="0" smtClean="0">
                <a:solidFill>
                  <a:schemeClr val="tx1">
                    <a:lumMod val="85000"/>
                    <a:lumOff val="15000"/>
                  </a:schemeClr>
                </a:solidFill>
                <a:latin typeface="+mj-ea"/>
              </a:rPr>
              <a:t>ituation</a:t>
            </a:r>
            <a:r>
              <a:rPr lang="en-US" altLang="zh-TW" dirty="0" smtClean="0">
                <a:solidFill>
                  <a:schemeClr val="tx1">
                    <a:lumMod val="85000"/>
                    <a:lumOff val="15000"/>
                  </a:schemeClr>
                </a:solidFill>
                <a:latin typeface="+mj-ea"/>
              </a:rPr>
              <a:t>-</a:t>
            </a:r>
            <a:r>
              <a:rPr lang="zh-TW" altLang="en-US" dirty="0" smtClean="0">
                <a:sym typeface="+mn-ea"/>
              </a:rPr>
              <a:t>財政部公告</a:t>
            </a:r>
            <a:endParaRPr lang="en-US" altLang="zh-TW" dirty="0">
              <a:solidFill>
                <a:schemeClr val="tx1">
                  <a:lumMod val="85000"/>
                  <a:lumOff val="15000"/>
                </a:schemeClr>
              </a:solidFill>
              <a:latin typeface="+mj-ea"/>
            </a:endParaRPr>
          </a:p>
        </p:txBody>
      </p:sp>
      <p:grpSp>
        <p:nvGrpSpPr>
          <p:cNvPr id="5" name="群組 4"/>
          <p:cNvGrpSpPr/>
          <p:nvPr/>
        </p:nvGrpSpPr>
        <p:grpSpPr>
          <a:xfrm>
            <a:off x="9402923" y="481240"/>
            <a:ext cx="2548072" cy="832252"/>
            <a:chOff x="9402923" y="481240"/>
            <a:chExt cx="2548072" cy="832252"/>
          </a:xfrm>
        </p:grpSpPr>
        <p:sp>
          <p:nvSpPr>
            <p:cNvPr id="6" name="文本框 33"/>
            <p:cNvSpPr txBox="1"/>
            <p:nvPr/>
          </p:nvSpPr>
          <p:spPr>
            <a:xfrm>
              <a:off x="9402923" y="843264"/>
              <a:ext cx="2209800" cy="338554"/>
            </a:xfrm>
            <a:prstGeom prst="rect">
              <a:avLst/>
            </a:prstGeom>
            <a:noFill/>
          </p:spPr>
          <p:txBody>
            <a:bodyPr wrap="square" rtlCol="0">
              <a:spAutoFit/>
            </a:bodyPr>
            <a:lstStyle/>
            <a:p>
              <a:r>
                <a:rPr lang="zh-TW" altLang="en-US" sz="1600" dirty="0"/>
                <a:t>相關法令與</a:t>
              </a:r>
              <a:r>
                <a:rPr lang="zh-TW" altLang="en-US" sz="1600" dirty="0" smtClean="0"/>
                <a:t>政策</a:t>
              </a:r>
              <a:endParaRPr lang="zh-TW" altLang="zh-CN" sz="1600" dirty="0"/>
            </a:p>
          </p:txBody>
        </p:sp>
        <p:pic>
          <p:nvPicPr>
            <p:cNvPr id="7" name="图片 18"/>
            <p:cNvPicPr>
              <a:picLocks noChangeAspect="1"/>
            </p:cNvPicPr>
            <p:nvPr/>
          </p:nvPicPr>
          <p:blipFill>
            <a:blip r:embed="rId2"/>
            <a:stretch>
              <a:fillRect/>
            </a:stretch>
          </p:blipFill>
          <p:spPr>
            <a:xfrm>
              <a:off x="10920325" y="481240"/>
              <a:ext cx="1030670" cy="832252"/>
            </a:xfrm>
            <a:prstGeom prst="rect">
              <a:avLst/>
            </a:prstGeom>
            <a:noFill/>
            <a:ln w="9525">
              <a:noFill/>
            </a:ln>
          </p:spPr>
        </p:pic>
      </p:grpSp>
      <p:sp>
        <p:nvSpPr>
          <p:cNvPr id="3" name="文字方塊 2"/>
          <p:cNvSpPr txBox="1"/>
          <p:nvPr/>
        </p:nvSpPr>
        <p:spPr>
          <a:xfrm>
            <a:off x="344128" y="1735953"/>
            <a:ext cx="8023123" cy="1323439"/>
          </a:xfrm>
          <a:prstGeom prst="rect">
            <a:avLst/>
          </a:prstGeom>
          <a:noFill/>
        </p:spPr>
        <p:txBody>
          <a:bodyPr wrap="square" rtlCol="0">
            <a:spAutoFit/>
          </a:bodyPr>
          <a:lstStyle/>
          <a:p>
            <a:r>
              <a:rPr lang="zh-TW" altLang="en-US" sz="2000" b="1" dirty="0" smtClean="0">
                <a:latin typeface="微軟正黑體" panose="020B0604030504040204" charset="-120"/>
                <a:ea typeface="微軟正黑體" panose="020B0604030504040204" charset="-120"/>
              </a:rPr>
              <a:t>現行 </a:t>
            </a:r>
            <a:r>
              <a:rPr lang="en-US" altLang="zh-TW" sz="2000" b="1" dirty="0" smtClean="0">
                <a:latin typeface="微軟正黑體" panose="020B0604030504040204" charset="-120"/>
                <a:ea typeface="微軟正黑體" panose="020B0604030504040204" charset="-120"/>
              </a:rPr>
              <a:t>MIG</a:t>
            </a:r>
            <a:r>
              <a:rPr lang="zh-TW" altLang="en-US" sz="2000" b="1" dirty="0" smtClean="0">
                <a:latin typeface="微軟正黑體" panose="020B0604030504040204" charset="-120"/>
                <a:ea typeface="微軟正黑體" panose="020B0604030504040204" charset="-120"/>
              </a:rPr>
              <a:t> </a:t>
            </a:r>
            <a:r>
              <a:rPr lang="en-US" altLang="zh-TW" sz="2000" b="1" dirty="0" smtClean="0">
                <a:latin typeface="微軟正黑體" panose="020B0604030504040204" charset="-120"/>
                <a:ea typeface="微軟正黑體" panose="020B0604030504040204" charset="-120"/>
              </a:rPr>
              <a:t>3.2.1</a:t>
            </a:r>
            <a:r>
              <a:rPr lang="zh-TW" altLang="en-US" sz="2000" b="1" dirty="0" smtClean="0">
                <a:latin typeface="微軟正黑體" panose="020B0604030504040204" charset="-120"/>
                <a:ea typeface="微軟正黑體" panose="020B0604030504040204" charset="-120"/>
              </a:rPr>
              <a:t> 與 </a:t>
            </a:r>
            <a:r>
              <a:rPr lang="en-US" altLang="zh-TW" sz="2000" b="1" dirty="0" smtClean="0">
                <a:latin typeface="微軟正黑體" panose="020B0604030504040204" charset="-120"/>
                <a:ea typeface="微軟正黑體" panose="020B0604030504040204" charset="-120"/>
              </a:rPr>
              <a:t>3.1.2</a:t>
            </a:r>
            <a:r>
              <a:rPr lang="zh-TW" altLang="en-US" sz="2000" b="1" dirty="0" smtClean="0">
                <a:latin typeface="微軟正黑體" panose="020B0604030504040204" charset="-120"/>
                <a:ea typeface="微軟正黑體" panose="020B0604030504040204" charset="-120"/>
              </a:rPr>
              <a:t> 版本</a:t>
            </a:r>
            <a:r>
              <a:rPr lang="zh-TW" altLang="en-US" sz="2000" b="1" dirty="0">
                <a:latin typeface="微軟正黑體" panose="020B0604030504040204" charset="-120"/>
                <a:ea typeface="微軟正黑體" panose="020B0604030504040204" charset="-120"/>
              </a:rPr>
              <a:t> </a:t>
            </a:r>
            <a:r>
              <a:rPr lang="zh-TW" altLang="en-US" sz="2000" b="1" dirty="0" smtClean="0">
                <a:latin typeface="微軟正黑體" panose="020B0604030504040204" charset="-120"/>
                <a:ea typeface="微軟正黑體" panose="020B0604030504040204" charset="-120"/>
              </a:rPr>
              <a:t>          預計 </a:t>
            </a:r>
            <a:r>
              <a:rPr lang="en-US" altLang="zh-TW" sz="2000" b="1" dirty="0" smtClean="0">
                <a:solidFill>
                  <a:srgbClr val="FF0000"/>
                </a:solidFill>
                <a:latin typeface="微軟正黑體" panose="020B0604030504040204" charset="-120"/>
                <a:ea typeface="微軟正黑體" panose="020B0604030504040204" charset="-120"/>
              </a:rPr>
              <a:t>115</a:t>
            </a:r>
            <a:r>
              <a:rPr lang="zh-TW" altLang="en-US" sz="2000" b="1" dirty="0" smtClean="0">
                <a:solidFill>
                  <a:srgbClr val="FF0000"/>
                </a:solidFill>
                <a:latin typeface="微軟正黑體" panose="020B0604030504040204" charset="-120"/>
                <a:ea typeface="微軟正黑體" panose="020B0604030504040204" charset="-120"/>
              </a:rPr>
              <a:t>年</a:t>
            </a:r>
            <a:r>
              <a:rPr lang="en-US" altLang="zh-TW" sz="2000" b="1" dirty="0" smtClean="0">
                <a:solidFill>
                  <a:srgbClr val="FF0000"/>
                </a:solidFill>
                <a:latin typeface="微軟正黑體" panose="020B0604030504040204" charset="-120"/>
                <a:ea typeface="微軟正黑體" panose="020B0604030504040204" charset="-120"/>
              </a:rPr>
              <a:t>1</a:t>
            </a:r>
            <a:r>
              <a:rPr lang="zh-TW" altLang="en-US" sz="2000" b="1" dirty="0" smtClean="0">
                <a:solidFill>
                  <a:srgbClr val="FF0000"/>
                </a:solidFill>
                <a:latin typeface="微軟正黑體" panose="020B0604030504040204" charset="-120"/>
                <a:ea typeface="微軟正黑體" panose="020B0604030504040204" charset="-120"/>
              </a:rPr>
              <a:t>月</a:t>
            </a:r>
            <a:r>
              <a:rPr lang="en-US" altLang="zh-TW" sz="2000" b="1" dirty="0" smtClean="0">
                <a:solidFill>
                  <a:srgbClr val="FF0000"/>
                </a:solidFill>
                <a:latin typeface="微軟正黑體" panose="020B0604030504040204" charset="-120"/>
                <a:ea typeface="微軟正黑體" panose="020B0604030504040204" charset="-120"/>
              </a:rPr>
              <a:t>1</a:t>
            </a:r>
            <a:r>
              <a:rPr lang="zh-TW" altLang="en-US" sz="2000" b="1" dirty="0" smtClean="0">
                <a:solidFill>
                  <a:srgbClr val="FF0000"/>
                </a:solidFill>
                <a:latin typeface="微軟正黑體" panose="020B0604030504040204" charset="-120"/>
                <a:ea typeface="微軟正黑體" panose="020B0604030504040204" charset="-120"/>
              </a:rPr>
              <a:t>日 </a:t>
            </a:r>
            <a:r>
              <a:rPr lang="zh-TW" altLang="en-US" sz="2000" b="1" dirty="0" smtClean="0">
                <a:latin typeface="微軟正黑體" panose="020B0604030504040204" charset="-120"/>
                <a:ea typeface="微軟正黑體" panose="020B0604030504040204" charset="-120"/>
              </a:rPr>
              <a:t>停止使用</a:t>
            </a:r>
            <a:endParaRPr lang="en-US" altLang="zh-TW" sz="2000" b="1" dirty="0" smtClean="0">
              <a:latin typeface="微軟正黑體" panose="020B0604030504040204" charset="-120"/>
              <a:ea typeface="微軟正黑體" panose="020B0604030504040204" charset="-120"/>
            </a:endParaRPr>
          </a:p>
          <a:p>
            <a:endParaRPr lang="en-US" altLang="zh-TW" sz="2000" b="1" dirty="0">
              <a:latin typeface="微軟正黑體" panose="020B0604030504040204" charset="-120"/>
              <a:ea typeface="微軟正黑體" panose="020B0604030504040204" charset="-120"/>
            </a:endParaRPr>
          </a:p>
          <a:p>
            <a:r>
              <a:rPr lang="zh-TW" altLang="en-US" sz="2000" b="1" dirty="0" smtClean="0">
                <a:latin typeface="微軟正黑體" panose="020B0604030504040204" charset="-120"/>
                <a:ea typeface="微軟正黑體" panose="020B0604030504040204" charset="-120"/>
              </a:rPr>
              <a:t>請於</a:t>
            </a:r>
            <a:r>
              <a:rPr lang="en-US" altLang="zh-TW" sz="2000" b="1" dirty="0" smtClean="0">
                <a:latin typeface="微軟正黑體" panose="020B0604030504040204" charset="-120"/>
                <a:ea typeface="微軟正黑體" panose="020B0604030504040204" charset="-120"/>
              </a:rPr>
              <a:t>113</a:t>
            </a:r>
            <a:r>
              <a:rPr lang="zh-TW" altLang="en-US" sz="2000" b="1" dirty="0" smtClean="0">
                <a:latin typeface="微軟正黑體" panose="020B0604030504040204" charset="-120"/>
                <a:ea typeface="微軟正黑體" panose="020B0604030504040204" charset="-120"/>
              </a:rPr>
              <a:t>年</a:t>
            </a:r>
            <a:r>
              <a:rPr lang="en-US" altLang="zh-TW" sz="2000" b="1" dirty="0" smtClean="0">
                <a:latin typeface="微軟正黑體" panose="020B0604030504040204" charset="-120"/>
                <a:ea typeface="微軟正黑體" panose="020B0604030504040204" charset="-120"/>
              </a:rPr>
              <a:t>1</a:t>
            </a:r>
            <a:r>
              <a:rPr lang="zh-TW" altLang="en-US" sz="2000" b="1" dirty="0" smtClean="0">
                <a:latin typeface="微軟正黑體" panose="020B0604030504040204" charset="-120"/>
                <a:ea typeface="微軟正黑體" panose="020B0604030504040204" charset="-120"/>
              </a:rPr>
              <a:t>月</a:t>
            </a:r>
            <a:r>
              <a:rPr lang="en-US" altLang="zh-TW" sz="2000" b="1" dirty="0" smtClean="0">
                <a:latin typeface="微軟正黑體" panose="020B0604030504040204" charset="-120"/>
                <a:ea typeface="微軟正黑體" panose="020B0604030504040204" charset="-120"/>
              </a:rPr>
              <a:t>1</a:t>
            </a:r>
            <a:r>
              <a:rPr lang="zh-TW" altLang="en-US" sz="2000" b="1" dirty="0" smtClean="0">
                <a:latin typeface="微軟正黑體" panose="020B0604030504040204" charset="-120"/>
                <a:ea typeface="微軟正黑體" panose="020B0604030504040204" charset="-120"/>
              </a:rPr>
              <a:t>日起 配合使用 </a:t>
            </a:r>
            <a:r>
              <a:rPr lang="en-US" altLang="zh-TW" sz="2000" b="1" dirty="0" smtClean="0">
                <a:latin typeface="微軟正黑體" panose="020B0604030504040204" charset="-120"/>
                <a:ea typeface="微軟正黑體" panose="020B0604030504040204" charset="-120"/>
              </a:rPr>
              <a:t>MIG</a:t>
            </a:r>
            <a:r>
              <a:rPr lang="zh-TW" altLang="en-US" sz="2000" b="1" dirty="0" smtClean="0">
                <a:latin typeface="微軟正黑體" panose="020B0604030504040204" charset="-120"/>
                <a:ea typeface="微軟正黑體" panose="020B0604030504040204" charset="-120"/>
              </a:rPr>
              <a:t> </a:t>
            </a:r>
            <a:r>
              <a:rPr lang="en-US" altLang="zh-TW" sz="2000" b="1" dirty="0" smtClean="0">
                <a:solidFill>
                  <a:srgbClr val="FF0000"/>
                </a:solidFill>
                <a:latin typeface="微軟正黑體" panose="020B0604030504040204" charset="-120"/>
                <a:ea typeface="微軟正黑體" panose="020B0604030504040204" charset="-120"/>
              </a:rPr>
              <a:t>4.0</a:t>
            </a:r>
            <a:r>
              <a:rPr lang="zh-TW" altLang="en-US" sz="2000" b="1" dirty="0" smtClean="0">
                <a:solidFill>
                  <a:srgbClr val="FF0000"/>
                </a:solidFill>
                <a:latin typeface="微軟正黑體" panose="020B0604030504040204" charset="-120"/>
                <a:ea typeface="微軟正黑體" panose="020B0604030504040204" charset="-120"/>
              </a:rPr>
              <a:t> </a:t>
            </a:r>
            <a:r>
              <a:rPr lang="zh-TW" altLang="en-US" sz="2000" b="1" dirty="0" smtClean="0">
                <a:latin typeface="微軟正黑體" panose="020B0604030504040204" charset="-120"/>
                <a:ea typeface="微軟正黑體" panose="020B0604030504040204" charset="-120"/>
              </a:rPr>
              <a:t>版本</a:t>
            </a:r>
            <a:endParaRPr lang="en-US" altLang="zh-TW" sz="2000" b="1" dirty="0" smtClean="0">
              <a:latin typeface="微軟正黑體" panose="020B0604030504040204" charset="-120"/>
              <a:ea typeface="微軟正黑體" panose="020B0604030504040204" charset="-120"/>
            </a:endParaRPr>
          </a:p>
          <a:p>
            <a:endParaRPr lang="en-US" altLang="zh-TW" sz="2000" b="1" dirty="0">
              <a:latin typeface="微軟正黑體" panose="020B0604030504040204" charset="-120"/>
              <a:ea typeface="微軟正黑體" panose="020B0604030504040204" charset="-120"/>
            </a:endParaRPr>
          </a:p>
        </p:txBody>
      </p:sp>
      <p:cxnSp>
        <p:nvCxnSpPr>
          <p:cNvPr id="9" name="直線單箭頭接點 8"/>
          <p:cNvCxnSpPr/>
          <p:nvPr/>
        </p:nvCxnSpPr>
        <p:spPr>
          <a:xfrm>
            <a:off x="3834580" y="1927121"/>
            <a:ext cx="442452"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單箭頭接點 30"/>
          <p:cNvCxnSpPr/>
          <p:nvPr/>
        </p:nvCxnSpPr>
        <p:spPr>
          <a:xfrm>
            <a:off x="7577877" y="2816071"/>
            <a:ext cx="1074544" cy="3683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圓角矩形 3"/>
          <p:cNvSpPr/>
          <p:nvPr/>
        </p:nvSpPr>
        <p:spPr>
          <a:xfrm>
            <a:off x="6099999" y="2199963"/>
            <a:ext cx="1588148" cy="894735"/>
          </a:xfrm>
          <a:prstGeom prst="roundRect">
            <a:avLst/>
          </a:prstGeom>
          <a:solidFill>
            <a:srgbClr val="C7EFB7"/>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3369201" y="2349289"/>
            <a:ext cx="1945701" cy="553963"/>
            <a:chOff x="4761516" y="3346676"/>
            <a:chExt cx="1945701" cy="553963"/>
          </a:xfrm>
        </p:grpSpPr>
        <p:sp>
          <p:nvSpPr>
            <p:cNvPr id="3" name="Shape 1725"/>
            <p:cNvSpPr/>
            <p:nvPr/>
          </p:nvSpPr>
          <p:spPr>
            <a:xfrm>
              <a:off x="4761516" y="3346676"/>
              <a:ext cx="1945701" cy="553963"/>
            </a:xfrm>
            <a:prstGeom prst="roundRect">
              <a:avLst>
                <a:gd name="adj" fmla="val 50000"/>
              </a:avLst>
            </a:prstGeom>
            <a:solidFill>
              <a:srgbClr val="F7F7FA"/>
            </a:solidFill>
            <a:ln w="12700">
              <a:solidFill>
                <a:srgbClr val="A6AAA9"/>
              </a:solidFill>
              <a:miter lim="400000"/>
            </a:ln>
          </p:spPr>
          <p:txBody>
            <a:bodyPr lIns="17447" tIns="17447" rIns="17447" bIns="17447" anchor="ctr"/>
            <a:lstStyle/>
            <a:p>
              <a:pPr>
                <a:lnSpc>
                  <a:spcPct val="120000"/>
                </a:lnSpc>
              </a:pPr>
              <a:endParaRPr>
                <a:solidFill>
                  <a:srgbClr val="53585F"/>
                </a:solidFill>
                <a:latin typeface="Arial" panose="020B0604020202020204" pitchFamily="34" charset="0"/>
                <a:ea typeface="Microsoft YaHei" panose="020B0503020204020204" charset="-122"/>
                <a:sym typeface="Arial" panose="020B0604020202020204" pitchFamily="34" charset="0"/>
              </a:endParaRPr>
            </a:p>
          </p:txBody>
        </p:sp>
        <p:sp>
          <p:nvSpPr>
            <p:cNvPr id="7" name="Text Placeholder 3"/>
            <p:cNvSpPr txBox="1"/>
            <p:nvPr/>
          </p:nvSpPr>
          <p:spPr>
            <a:xfrm>
              <a:off x="5128218" y="3455727"/>
              <a:ext cx="1212295" cy="335861"/>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TW" altLang="en-US" sz="2000" b="1" dirty="0" smtClean="0">
                  <a:latin typeface="微軟正黑體" panose="020B0604030504040204" charset="-120"/>
                  <a:ea typeface="微軟正黑體" panose="020B0604030504040204" charset="-120"/>
                  <a:sym typeface="Arial" panose="020B0604020202020204" pitchFamily="34" charset="0"/>
                </a:rPr>
                <a:t>財政部</a:t>
              </a:r>
              <a:endParaRPr lang="id-ID" altLang="zh-CN" sz="2000" b="1" dirty="0">
                <a:latin typeface="微軟正黑體" panose="020B0604030504040204" charset="-120"/>
                <a:ea typeface="微軟正黑體" panose="020B0604030504040204" charset="-120"/>
                <a:sym typeface="Arial" panose="020B0604020202020204" pitchFamily="34" charset="0"/>
              </a:endParaRPr>
            </a:p>
          </p:txBody>
        </p:sp>
      </p:grpSp>
      <p:grpSp>
        <p:nvGrpSpPr>
          <p:cNvPr id="13" name="群組 12"/>
          <p:cNvGrpSpPr/>
          <p:nvPr/>
        </p:nvGrpSpPr>
        <p:grpSpPr>
          <a:xfrm>
            <a:off x="3393120" y="4560425"/>
            <a:ext cx="2628899" cy="567411"/>
            <a:chOff x="7376346" y="3269949"/>
            <a:chExt cx="2325992" cy="567411"/>
          </a:xfrm>
        </p:grpSpPr>
        <p:sp>
          <p:nvSpPr>
            <p:cNvPr id="9" name="Shape 1724"/>
            <p:cNvSpPr/>
            <p:nvPr/>
          </p:nvSpPr>
          <p:spPr>
            <a:xfrm>
              <a:off x="7376346" y="3269949"/>
              <a:ext cx="2325992" cy="567411"/>
            </a:xfrm>
            <a:prstGeom prst="roundRect">
              <a:avLst>
                <a:gd name="adj" fmla="val 50000"/>
              </a:avLst>
            </a:prstGeom>
            <a:solidFill>
              <a:srgbClr val="F7F7FA"/>
            </a:solidFill>
            <a:ln w="12700">
              <a:solidFill>
                <a:srgbClr val="A6AAA9"/>
              </a:solidFill>
              <a:miter lim="400000"/>
            </a:ln>
          </p:spPr>
          <p:txBody>
            <a:bodyPr lIns="17447" tIns="17447" rIns="17447" bIns="17447" anchor="ctr"/>
            <a:lstStyle/>
            <a:p>
              <a:pPr>
                <a:lnSpc>
                  <a:spcPct val="120000"/>
                </a:lnSpc>
              </a:pPr>
              <a:endParaRPr>
                <a:solidFill>
                  <a:srgbClr val="53585F"/>
                </a:solidFill>
                <a:latin typeface="Arial" panose="020B0604020202020204" pitchFamily="34" charset="0"/>
                <a:ea typeface="Microsoft YaHei" panose="020B0503020204020204" charset="-122"/>
                <a:sym typeface="Arial" panose="020B0604020202020204" pitchFamily="34" charset="0"/>
              </a:endParaRPr>
            </a:p>
          </p:txBody>
        </p:sp>
        <p:sp>
          <p:nvSpPr>
            <p:cNvPr id="11" name="Text Placeholder 3"/>
            <p:cNvSpPr txBox="1"/>
            <p:nvPr/>
          </p:nvSpPr>
          <p:spPr>
            <a:xfrm>
              <a:off x="7498475" y="3387454"/>
              <a:ext cx="2086274" cy="3323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TW" altLang="en-US" sz="1800" b="1" dirty="0" smtClean="0">
                  <a:latin typeface="微軟正黑體" panose="020B0604030504040204" charset="-120"/>
                  <a:ea typeface="微軟正黑體" panose="020B0604030504040204" charset="-120"/>
                  <a:sym typeface="Arial" panose="020B0604020202020204" pitchFamily="34" charset="0"/>
                </a:rPr>
                <a:t>第三方加值服務中心</a:t>
              </a:r>
              <a:endParaRPr lang="id-ID" altLang="zh-CN" sz="1800" b="1" dirty="0">
                <a:latin typeface="微軟正黑體" panose="020B0604030504040204" charset="-120"/>
                <a:ea typeface="微軟正黑體" panose="020B0604030504040204" charset="-120"/>
                <a:sym typeface="Arial" panose="020B0604020202020204" pitchFamily="34" charset="0"/>
              </a:endParaRPr>
            </a:p>
          </p:txBody>
        </p:sp>
      </p:grpSp>
      <p:sp>
        <p:nvSpPr>
          <p:cNvPr id="14" name="Shape 1749"/>
          <p:cNvSpPr/>
          <p:nvPr/>
        </p:nvSpPr>
        <p:spPr>
          <a:xfrm rot="19529741">
            <a:off x="2226032" y="2759649"/>
            <a:ext cx="1097218" cy="257775"/>
          </a:xfrm>
          <a:custGeom>
            <a:avLst/>
            <a:gdLst/>
            <a:ahLst/>
            <a:cxnLst>
              <a:cxn ang="0">
                <a:pos x="wd2" y="hd2"/>
              </a:cxn>
              <a:cxn ang="5400000">
                <a:pos x="wd2" y="hd2"/>
              </a:cxn>
              <a:cxn ang="10800000">
                <a:pos x="wd2" y="hd2"/>
              </a:cxn>
              <a:cxn ang="16200000">
                <a:pos x="wd2" y="hd2"/>
              </a:cxn>
            </a:cxnLst>
            <a:rect l="0" t="0" r="r" b="b"/>
            <a:pathLst>
              <a:path w="21600" h="17050" extrusionOk="0">
                <a:moveTo>
                  <a:pt x="0" y="16210"/>
                </a:moveTo>
                <a:cubicBezTo>
                  <a:pt x="3419" y="835"/>
                  <a:pt x="11072" y="-4550"/>
                  <a:pt x="17092" y="4181"/>
                </a:cubicBezTo>
                <a:cubicBezTo>
                  <a:pt x="18733" y="6560"/>
                  <a:pt x="20142" y="9855"/>
                  <a:pt x="21215" y="13819"/>
                </a:cubicBezTo>
                <a:lnTo>
                  <a:pt x="21600" y="13261"/>
                </a:lnTo>
                <a:lnTo>
                  <a:pt x="21513" y="16630"/>
                </a:lnTo>
                <a:lnTo>
                  <a:pt x="20248" y="15221"/>
                </a:lnTo>
                <a:lnTo>
                  <a:pt x="20633" y="14663"/>
                </a:lnTo>
                <a:cubicBezTo>
                  <a:pt x="16879" y="938"/>
                  <a:pt x="9479" y="-2418"/>
                  <a:pt x="4105" y="7168"/>
                </a:cubicBezTo>
                <a:cubicBezTo>
                  <a:pt x="2656" y="9751"/>
                  <a:pt x="1452" y="13127"/>
                  <a:pt x="579" y="17050"/>
                </a:cubicBezTo>
                <a:close/>
              </a:path>
            </a:pathLst>
          </a:custGeom>
          <a:solidFill>
            <a:schemeClr val="bg1">
              <a:lumMod val="65000"/>
            </a:schemeClr>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Microsoft YaHei" panose="020B0503020204020204" charset="-122"/>
              <a:sym typeface="Arial" panose="020B0604020202020204" pitchFamily="34" charset="0"/>
            </a:endParaRPr>
          </a:p>
        </p:txBody>
      </p:sp>
      <p:sp>
        <p:nvSpPr>
          <p:cNvPr id="15" name="Shape 1749"/>
          <p:cNvSpPr/>
          <p:nvPr/>
        </p:nvSpPr>
        <p:spPr>
          <a:xfrm rot="1551523" flipV="1">
            <a:off x="2265067" y="4537413"/>
            <a:ext cx="1109576" cy="204197"/>
          </a:xfrm>
          <a:custGeom>
            <a:avLst/>
            <a:gdLst/>
            <a:ahLst/>
            <a:cxnLst>
              <a:cxn ang="0">
                <a:pos x="wd2" y="hd2"/>
              </a:cxn>
              <a:cxn ang="5400000">
                <a:pos x="wd2" y="hd2"/>
              </a:cxn>
              <a:cxn ang="10800000">
                <a:pos x="wd2" y="hd2"/>
              </a:cxn>
              <a:cxn ang="16200000">
                <a:pos x="wd2" y="hd2"/>
              </a:cxn>
            </a:cxnLst>
            <a:rect l="0" t="0" r="r" b="b"/>
            <a:pathLst>
              <a:path w="21600" h="17050" extrusionOk="0">
                <a:moveTo>
                  <a:pt x="0" y="16210"/>
                </a:moveTo>
                <a:cubicBezTo>
                  <a:pt x="3419" y="835"/>
                  <a:pt x="11072" y="-4550"/>
                  <a:pt x="17092" y="4181"/>
                </a:cubicBezTo>
                <a:cubicBezTo>
                  <a:pt x="18733" y="6560"/>
                  <a:pt x="20142" y="9855"/>
                  <a:pt x="21215" y="13819"/>
                </a:cubicBezTo>
                <a:lnTo>
                  <a:pt x="21600" y="13261"/>
                </a:lnTo>
                <a:lnTo>
                  <a:pt x="21513" y="16630"/>
                </a:lnTo>
                <a:lnTo>
                  <a:pt x="20248" y="15221"/>
                </a:lnTo>
                <a:lnTo>
                  <a:pt x="20633" y="14663"/>
                </a:lnTo>
                <a:cubicBezTo>
                  <a:pt x="16879" y="938"/>
                  <a:pt x="9479" y="-2418"/>
                  <a:pt x="4105" y="7168"/>
                </a:cubicBezTo>
                <a:cubicBezTo>
                  <a:pt x="2656" y="9751"/>
                  <a:pt x="1452" y="13127"/>
                  <a:pt x="579" y="17050"/>
                </a:cubicBezTo>
                <a:close/>
              </a:path>
            </a:pathLst>
          </a:custGeom>
          <a:solidFill>
            <a:schemeClr val="bg1">
              <a:lumMod val="65000"/>
            </a:schemeClr>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Microsoft YaHei" panose="020B0503020204020204" charset="-122"/>
              <a:sym typeface="Arial" panose="020B0604020202020204" pitchFamily="34" charset="0"/>
            </a:endParaRPr>
          </a:p>
        </p:txBody>
      </p:sp>
      <p:cxnSp>
        <p:nvCxnSpPr>
          <p:cNvPr id="21" name="直線單箭頭接點 20"/>
          <p:cNvCxnSpPr/>
          <p:nvPr/>
        </p:nvCxnSpPr>
        <p:spPr>
          <a:xfrm>
            <a:off x="5314902" y="2647331"/>
            <a:ext cx="7417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6056645" y="4276444"/>
            <a:ext cx="2595776" cy="567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4" name="圖片 23"/>
          <p:cNvPicPr>
            <a:picLocks noChangeAspect="1"/>
          </p:cNvPicPr>
          <p:nvPr/>
        </p:nvPicPr>
        <p:blipFill>
          <a:blip r:embed="rId1"/>
          <a:stretch>
            <a:fillRect/>
          </a:stretch>
        </p:blipFill>
        <p:spPr>
          <a:xfrm>
            <a:off x="8820619" y="3302756"/>
            <a:ext cx="3105273" cy="97368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9" name="文字方塊 28"/>
          <p:cNvSpPr txBox="1"/>
          <p:nvPr/>
        </p:nvSpPr>
        <p:spPr>
          <a:xfrm>
            <a:off x="6183197" y="2482776"/>
            <a:ext cx="3009900" cy="369332"/>
          </a:xfrm>
          <a:prstGeom prst="rect">
            <a:avLst/>
          </a:prstGeom>
          <a:noFill/>
        </p:spPr>
        <p:txBody>
          <a:bodyPr wrap="square" rtlCol="0">
            <a:spAutoFit/>
          </a:bodyPr>
          <a:lstStyle/>
          <a:p>
            <a:r>
              <a:rPr lang="en-US" altLang="zh-TW" dirty="0" smtClean="0"/>
              <a:t>Turnkey</a:t>
            </a:r>
            <a:r>
              <a:rPr lang="zh-TW" altLang="en-US" dirty="0" smtClean="0"/>
              <a:t>系統</a:t>
            </a:r>
            <a:endParaRPr lang="zh-TW" altLang="en-US" dirty="0"/>
          </a:p>
        </p:txBody>
      </p:sp>
      <p:sp>
        <p:nvSpPr>
          <p:cNvPr id="35"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latin typeface="+mj-ea"/>
              </a:rPr>
              <a:t>S</a:t>
            </a:r>
            <a:r>
              <a:rPr lang="en-US" altLang="zh-CN" dirty="0" smtClean="0">
                <a:solidFill>
                  <a:schemeClr val="tx1">
                    <a:lumMod val="85000"/>
                    <a:lumOff val="15000"/>
                  </a:schemeClr>
                </a:solidFill>
                <a:latin typeface="+mj-ea"/>
              </a:rPr>
              <a:t>ituation</a:t>
            </a:r>
            <a:r>
              <a:rPr lang="en-US" altLang="zh-TW" dirty="0" smtClean="0">
                <a:solidFill>
                  <a:schemeClr val="tx1">
                    <a:lumMod val="85000"/>
                    <a:lumOff val="15000"/>
                  </a:schemeClr>
                </a:solidFill>
                <a:latin typeface="+mj-ea"/>
              </a:rPr>
              <a:t>-</a:t>
            </a:r>
            <a:r>
              <a:rPr lang="zh-TW" altLang="en-US" dirty="0">
                <a:sym typeface="+mn-ea"/>
              </a:rPr>
              <a:t>專案背景介紹</a:t>
            </a:r>
            <a:endParaRPr lang="zh-TW" altLang="en-US" dirty="0"/>
          </a:p>
          <a:p>
            <a:pPr algn="ctr"/>
            <a:endParaRPr lang="en-US" altLang="zh-TW" dirty="0">
              <a:solidFill>
                <a:schemeClr val="tx1">
                  <a:lumMod val="85000"/>
                  <a:lumOff val="15000"/>
                </a:schemeClr>
              </a:solidFill>
              <a:latin typeface="+mj-ea"/>
            </a:endParaRPr>
          </a:p>
        </p:txBody>
      </p:sp>
      <p:pic>
        <p:nvPicPr>
          <p:cNvPr id="5122" name="Picture 2" descr="会社で働く人のイラスト（男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16" y="2440232"/>
            <a:ext cx="2022507" cy="20225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Right)">
                                      <p:cBhvr>
                                        <p:cTn id="7" dur="500"/>
                                        <p:tgtEl>
                                          <p:spTgt spid="14"/>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trips(downRight)">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標題 3"/>
          <p:cNvSpPr txBox="1"/>
          <p:nvPr/>
        </p:nvSpPr>
        <p:spPr>
          <a:xfrm>
            <a:off x="539750" y="720090"/>
            <a:ext cx="11160000" cy="720000"/>
          </a:xfrm>
          <a:prstGeom prst="rect">
            <a:avLst/>
          </a:prstGeom>
        </p:spPr>
        <p:txBody>
          <a:bodyPr/>
          <a:lst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a:lstStyle>
          <a:p>
            <a:pPr algn="ctr"/>
            <a:r>
              <a:rPr lang="en-US" altLang="zh-CN" dirty="0" smtClean="0">
                <a:latin typeface="+mj-ea"/>
              </a:rPr>
              <a:t>S</a:t>
            </a:r>
            <a:r>
              <a:rPr lang="en-US" altLang="zh-CN" dirty="0" smtClean="0">
                <a:solidFill>
                  <a:schemeClr val="tx1">
                    <a:lumMod val="85000"/>
                    <a:lumOff val="15000"/>
                  </a:schemeClr>
                </a:solidFill>
                <a:latin typeface="+mj-ea"/>
              </a:rPr>
              <a:t>ituation</a:t>
            </a:r>
            <a:r>
              <a:rPr lang="en-US" altLang="zh-TW" dirty="0" smtClean="0">
                <a:solidFill>
                  <a:schemeClr val="tx1">
                    <a:lumMod val="85000"/>
                    <a:lumOff val="15000"/>
                  </a:schemeClr>
                </a:solidFill>
                <a:latin typeface="+mj-ea"/>
              </a:rPr>
              <a:t>-</a:t>
            </a:r>
            <a:r>
              <a:rPr lang="zh-TW" altLang="en-US" dirty="0" smtClean="0">
                <a:sym typeface="+mn-ea"/>
              </a:rPr>
              <a:t>電子</a:t>
            </a:r>
            <a:r>
              <a:rPr lang="zh-TW" altLang="en-US" dirty="0">
                <a:sym typeface="+mn-ea"/>
              </a:rPr>
              <a:t>發票現行上傳</a:t>
            </a:r>
            <a:r>
              <a:rPr lang="zh-TW" altLang="en-US" dirty="0" smtClean="0">
                <a:sym typeface="+mn-ea"/>
              </a:rPr>
              <a:t>模式</a:t>
            </a:r>
            <a:endParaRPr lang="en-US" altLang="zh-TW" dirty="0">
              <a:solidFill>
                <a:schemeClr val="tx1">
                  <a:lumMod val="85000"/>
                  <a:lumOff val="15000"/>
                </a:schemeClr>
              </a:solidFill>
              <a:latin typeface="+mj-ea"/>
            </a:endParaRPr>
          </a:p>
        </p:txBody>
      </p:sp>
      <p:graphicFrame>
        <p:nvGraphicFramePr>
          <p:cNvPr id="4" name="物件 3"/>
          <p:cNvGraphicFramePr>
            <a:graphicFrameLocks noChangeAspect="1"/>
          </p:cNvGraphicFramePr>
          <p:nvPr/>
        </p:nvGraphicFramePr>
        <p:xfrm>
          <a:off x="2899074" y="1566544"/>
          <a:ext cx="6799263" cy="1008063"/>
        </p:xfrm>
        <a:graphic>
          <a:graphicData uri="http://schemas.openxmlformats.org/presentationml/2006/ole">
            <mc:AlternateContent xmlns:mc="http://schemas.openxmlformats.org/markup-compatibility/2006">
              <mc:Choice xmlns:v="urn:schemas-microsoft-com:vml" Requires="v">
                <p:oleObj spid="_x0000_s4152" name="工作表" r:id="rId1" imgW="7010400" imgH="1092200" progId="Excel.Sheet.12">
                  <p:embed/>
                </p:oleObj>
              </mc:Choice>
              <mc:Fallback>
                <p:oleObj name="工作表" r:id="rId1" imgW="7010400" imgH="1092200" progId="Excel.Sheet.12">
                  <p:embed/>
                  <p:pic>
                    <p:nvPicPr>
                      <p:cNvPr id="0" name="物件 2"/>
                      <p:cNvPicPr>
                        <a:picLocks noChangeAspect="1" noChangeArrowheads="1"/>
                      </p:cNvPicPr>
                      <p:nvPr/>
                    </p:nvPicPr>
                    <p:blipFill>
                      <a:blip r:embed="rId2"/>
                      <a:srcRect/>
                      <a:stretch>
                        <a:fillRect/>
                      </a:stretch>
                    </p:blipFill>
                    <p:spPr bwMode="auto">
                      <a:xfrm>
                        <a:off x="2899074" y="1566544"/>
                        <a:ext cx="67992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圓桌 1"/>
          <p:cNvGraphicFramePr/>
          <p:nvPr/>
        </p:nvGraphicFramePr>
        <p:xfrm>
          <a:off x="2748797" y="2732318"/>
          <a:ext cx="6980555" cy="3858895"/>
        </p:xfrm>
        <a:graphic>
          <a:graphicData uri="http://schemas.openxmlformats.org/drawingml/2006/table">
            <a:tbl>
              <a:tblPr firstRow="1" bandRow="1">
                <a:tableStyleId>{5C22544A-7EE6-4342-B048-85BDC9FD1C3A}</a:tableStyleId>
              </a:tblPr>
              <a:tblGrid>
                <a:gridCol w="1289050"/>
                <a:gridCol w="2656840"/>
                <a:gridCol w="3034665"/>
              </a:tblGrid>
              <a:tr h="241300">
                <a:tc>
                  <a:txBody>
                    <a:bodyPr/>
                    <a:lstStyle/>
                    <a:p>
                      <a:pPr marL="0" indent="0" algn="l">
                        <a:buNone/>
                      </a:pPr>
                      <a:endPar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lstStyle/>
                    <a:p>
                      <a:pPr marL="0" indent="0" algn="l">
                        <a:buNone/>
                      </a:pPr>
                      <a:r>
                        <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賣方</a:t>
                      </a:r>
                      <a:r>
                        <a:rPr lang="en-US" altLang="zh-TW"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a:t>
                      </a:r>
                      <a:r>
                        <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銷項</a:t>
                      </a:r>
                      <a:r>
                        <a:rPr lang="en-US" altLang="zh-TW"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a:t>
                      </a:r>
                      <a:r>
                        <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傳送</a:t>
                      </a:r>
                      <a:endPar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lstStyle/>
                    <a:p>
                      <a:pPr marL="0" indent="0" algn="l">
                        <a:buNone/>
                      </a:pPr>
                      <a:r>
                        <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買方</a:t>
                      </a:r>
                      <a:r>
                        <a:rPr lang="en-US" altLang="zh-TW"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a:t>
                      </a:r>
                      <a:r>
                        <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進項</a:t>
                      </a:r>
                      <a:r>
                        <a:rPr lang="en-US" altLang="zh-TW"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a:t>
                      </a:r>
                      <a:r>
                        <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rPr>
                        <a:t>傳送</a:t>
                      </a:r>
                      <a:endParaRPr lang="zh-TW" altLang="en-US" sz="1400" b="0" u="none">
                        <a:solidFill>
                          <a:srgbClr val="000000"/>
                        </a:solidFill>
                        <a:highlight>
                          <a:srgbClr val="BFBFB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241300">
                <a:tc>
                  <a:txBody>
                    <a:bodyPr/>
                    <a:lstStyle/>
                    <a:p>
                      <a:pPr marL="0" indent="0" algn="l">
                        <a:buNone/>
                      </a:pP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B2B</a:t>
                      </a: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交換</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開立發票</a:t>
                      </a: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A0101</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開立確認</a:t>
                      </a:r>
                      <a:r>
                        <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A0102</a:t>
                      </a:r>
                      <a:endPar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40665">
                <a:tc>
                  <a:txBody>
                    <a:bodyPr/>
                    <a:lstStyle/>
                    <a:p>
                      <a:pPr marL="0" indent="0" algn="l">
                        <a:buNone/>
                      </a:pP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退回發票確認</a:t>
                      </a:r>
                      <a:r>
                        <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A0302</a:t>
                      </a:r>
                      <a:endPar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退回發票</a:t>
                      </a: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A0301</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41300">
                <a:tc>
                  <a:txBody>
                    <a:bodyPr/>
                    <a:lstStyle/>
                    <a:p>
                      <a:pPr marL="0" indent="0" algn="l">
                        <a:buNone/>
                      </a:pP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作廢發票</a:t>
                      </a: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A0201</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作廢發票確認</a:t>
                      </a:r>
                      <a:r>
                        <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A0202</a:t>
                      </a:r>
                      <a:endPar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41300">
                <a:tc>
                  <a:txBody>
                    <a:bodyPr/>
                    <a:lstStyle/>
                    <a:p>
                      <a:pPr marL="0" indent="0" algn="l">
                        <a:buNone/>
                      </a:pP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開立折讓證明單</a:t>
                      </a: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B0101</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開立折讓證明單確認</a:t>
                      </a:r>
                      <a:r>
                        <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B0102</a:t>
                      </a:r>
                      <a:endPar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41300">
                <a:tc>
                  <a:txBody>
                    <a:bodyPr/>
                    <a:lstStyle/>
                    <a:p>
                      <a:pPr marL="0" indent="0" algn="l">
                        <a:buNone/>
                      </a:pP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折讓證明單確認</a:t>
                      </a:r>
                      <a:r>
                        <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B0102</a:t>
                      </a:r>
                      <a:endPar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開立折讓證明單</a:t>
                      </a: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B0101</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41300">
                <a:tc>
                  <a:txBody>
                    <a:bodyPr/>
                    <a:lstStyle/>
                    <a:p>
                      <a:pPr marL="0" indent="0" algn="l">
                        <a:buNone/>
                      </a:pP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作廢折讓證明單確認</a:t>
                      </a:r>
                      <a:r>
                        <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rPr>
                        <a:t>B0202</a:t>
                      </a:r>
                      <a:endParaRPr lang="en-US" altLang="zh-TW" sz="1400" b="0" u="none">
                        <a:solidFill>
                          <a:srgbClr val="0A33E4"/>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lstStyle/>
                    <a:p>
                      <a:pPr marL="0" indent="0" algn="l">
                        <a:buNone/>
                      </a:pPr>
                      <a:r>
                        <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作廢折讓證明單</a:t>
                      </a:r>
                      <a:r>
                        <a:rPr lang="en-US" altLang="zh-TW"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rPr>
                        <a:t>B0201</a:t>
                      </a:r>
                      <a:endParaRPr lang="zh-TW" altLang="en-US" sz="1400" b="0" u="none">
                        <a:solidFill>
                          <a:srgbClr val="000000"/>
                        </a:solidFill>
                        <a:highlight>
                          <a:srgbClr val="FFD966"/>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41300">
                <a:tc>
                  <a:txBody>
                    <a:bodyPr/>
                    <a:lstStyle/>
                    <a:p>
                      <a:pPr marL="0" indent="0" algn="l">
                        <a:buNone/>
                      </a:pP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B2B</a:t>
                      </a: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存證</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平台存證開立發票</a:t>
                      </a: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A0401</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平台存證退回發票</a:t>
                      </a: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A0601</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r>
              <a:tr h="240665">
                <a:tc>
                  <a:txBody>
                    <a:bodyPr/>
                    <a:lstStyle/>
                    <a:p>
                      <a:pPr marL="0" indent="0" algn="l">
                        <a:buNone/>
                      </a:pP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平台存證作廢發票</a:t>
                      </a: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A0501</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r>
              <a:tr h="241300">
                <a:tc>
                  <a:txBody>
                    <a:bodyPr/>
                    <a:lstStyle/>
                    <a:p>
                      <a:pPr marL="0" indent="0" algn="l">
                        <a:buNone/>
                      </a:pP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平台存證開立折讓證明單</a:t>
                      </a: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B0401</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平台存證開立折讓證明單</a:t>
                      </a: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B0401</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r>
              <a:tr h="241300">
                <a:tc>
                  <a:txBody>
                    <a:bodyPr/>
                    <a:lstStyle/>
                    <a:p>
                      <a:pPr marL="0" indent="0" algn="l">
                        <a:buNone/>
                      </a:pP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c>
                  <a:txBody>
                    <a:bodyPr/>
                    <a:lstStyle/>
                    <a:p>
                      <a:pPr marL="0" indent="0" algn="l">
                        <a:buNone/>
                      </a:pPr>
                      <a:r>
                        <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平台存證作廢折讓證明單</a:t>
                      </a:r>
                      <a:r>
                        <a:rPr lang="en-US" altLang="zh-TW"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rPr>
                        <a:t>B0501</a:t>
                      </a:r>
                      <a:endParaRPr lang="zh-TW" altLang="en-US" sz="1400" b="0" u="none">
                        <a:solidFill>
                          <a:srgbClr val="000000"/>
                        </a:solidFill>
                        <a:highlight>
                          <a:srgbClr val="8DFB6F"/>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FB6F"/>
                    </a:solidFill>
                  </a:tcPr>
                </a:tc>
              </a:tr>
              <a:tr h="241300">
                <a:tc>
                  <a:txBody>
                    <a:bodyPr/>
                    <a:lstStyle/>
                    <a:p>
                      <a:pPr marL="0" indent="0" algn="l">
                        <a:buNone/>
                      </a:pPr>
                      <a:r>
                        <a:rPr lang="en-US" altLang="zh-TW"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B2C</a:t>
                      </a:r>
                      <a:r>
                        <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存證</a:t>
                      </a: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r>
                        <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平台存證開立發票</a:t>
                      </a:r>
                      <a:r>
                        <a:rPr lang="en-US" altLang="zh-TW"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C0401</a:t>
                      </a: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41300">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r>
                        <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平台存證作廢發票</a:t>
                      </a:r>
                      <a:r>
                        <a:rPr lang="en-US" altLang="zh-TW"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C0501</a:t>
                      </a: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40665">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r>
                        <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註銷發票</a:t>
                      </a:r>
                      <a:r>
                        <a:rPr lang="en-US" altLang="zh-TW"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C0701</a:t>
                      </a: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endParaRPr lang="zh-TW" altLang="en-US" sz="1400" b="0" u="none" dirty="0">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41300">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r>
                        <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平台存證開立折讓證明單</a:t>
                      </a:r>
                      <a:r>
                        <a:rPr lang="en-US" altLang="zh-TW"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D0401</a:t>
                      </a: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41300">
                <a:tc>
                  <a:txBody>
                    <a:bodyPr/>
                    <a:lstStyle/>
                    <a:p>
                      <a:pPr marL="0" indent="0" algn="l">
                        <a:buNone/>
                      </a:pP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r>
                        <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平台存證作廢折讓證明單</a:t>
                      </a:r>
                      <a:r>
                        <a:rPr lang="en-US" altLang="zh-TW"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rPr>
                        <a:t>D0501</a:t>
                      </a:r>
                      <a:endParaRPr lang="zh-TW" altLang="en-US" sz="1400" b="0" u="none">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marL="0" indent="0" algn="l">
                        <a:buNone/>
                      </a:pPr>
                      <a:endParaRPr lang="zh-TW" altLang="en-US" sz="1400" b="0" u="none" dirty="0">
                        <a:solidFill>
                          <a:srgbClr val="000000"/>
                        </a:solidFill>
                        <a:highlight>
                          <a:srgbClr val="DDEBF7"/>
                        </a:highlight>
                        <a:latin typeface="微軟正黑體" panose="020B0604030504040204" charset="-120"/>
                        <a:ea typeface="微軟正黑體" panose="020B0604030504040204" charset="-120"/>
                        <a:cs typeface="微軟正黑體" panose="020B0604030504040204" charset="-120"/>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INDEX" val="20187308"/>
  <p:tag name="KSO_WM_TEMPLATE_CATEGORY" val="custo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1"/>
  <p:tag name="KSO_WM_TEMPLATE_CATEGORY" val="diagram"/>
  <p:tag name="KSO_WM_TEMPLATE_INDEX" val="20201468"/>
  <p:tag name="KSO_WM_UNIT_LAYERLEVEL" val="1_1"/>
  <p:tag name="KSO_WM_TAG_VERSION" val="1.0"/>
  <p:tag name="KSO_WM_BEAUTIFY_FLAG" val="#wm#"/>
  <p:tag name="KSO_WM_UNIT_TYPE" val="m_i"/>
  <p:tag name="KSO_WM_UNIT_INDEX" val="1_1"/>
  <p:tag name="KSO_WM_UNIT_LINE_FORE_SCHEMECOLOR_INDEX" val="5"/>
  <p:tag name="KSO_WM_UNIT_LINE_FILL_TYPE" val="2"/>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2"/>
  <p:tag name="KSO_WM_TEMPLATE_CATEGORY" val="diagram"/>
  <p:tag name="KSO_WM_TEMPLATE_INDEX" val="20201468"/>
  <p:tag name="KSO_WM_UNIT_LAYERLEVEL" val="1_1"/>
  <p:tag name="KSO_WM_TAG_VERSION" val="1.0"/>
  <p:tag name="KSO_WM_BEAUTIFY_FLAG" val="#wm#"/>
  <p:tag name="KSO_WM_UNIT_TYPE" val="m_i"/>
  <p:tag name="KSO_WM_UNIT_INDEX" val="1_2"/>
  <p:tag name="KSO_WM_UNIT_LINE_FORE_SCHEMECOLOR_INDEX" val="5"/>
  <p:tag name="KSO_WM_UNIT_LINE_FILL_TYPE" val="2"/>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3"/>
  <p:tag name="KSO_WM_TEMPLATE_CATEGORY" val="diagram"/>
  <p:tag name="KSO_WM_TEMPLATE_INDEX" val="20201468"/>
  <p:tag name="KSO_WM_UNIT_LAYERLEVEL" val="1_1"/>
  <p:tag name="KSO_WM_TAG_VERSION" val="1.0"/>
  <p:tag name="KSO_WM_BEAUTIFY_FLAG" val="#wm#"/>
  <p:tag name="KSO_WM_UNIT_TYPE" val="m_i"/>
  <p:tag name="KSO_WM_UNIT_INDEX" val="1_3"/>
  <p:tag name="KSO_WM_UNIT_LINE_FORE_SCHEMECOLOR_INDEX" val="5"/>
  <p:tag name="KSO_WM_UNIT_LINE_FILL_TYPE" val="2"/>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4"/>
  <p:tag name="KSO_WM_TEMPLATE_CATEGORY" val="diagram"/>
  <p:tag name="KSO_WM_TEMPLATE_INDEX" val="20201468"/>
  <p:tag name="KSO_WM_UNIT_LAYERLEVEL" val="1_1"/>
  <p:tag name="KSO_WM_TAG_VERSION" val="1.0"/>
  <p:tag name="KSO_WM_BEAUTIFY_FLAG" val="#wm#"/>
  <p:tag name="KSO_WM_UNIT_TYPE" val="m_i"/>
  <p:tag name="KSO_WM_UNIT_INDEX" val="1_4"/>
  <p:tag name="KSO_WM_UNIT_LINE_FORE_SCHEMECOLOR_INDEX" val="5"/>
  <p:tag name="KSO_WM_UNIT_LINE_FILL_TYPE" val="2"/>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5"/>
  <p:tag name="KSO_WM_TEMPLATE_CATEGORY" val="diagram"/>
  <p:tag name="KSO_WM_TEMPLATE_INDEX" val="20201468"/>
  <p:tag name="KSO_WM_UNIT_LAYERLEVEL" val="1_1"/>
  <p:tag name="KSO_WM_TAG_VERSION" val="1.0"/>
  <p:tag name="KSO_WM_BEAUTIFY_FLAG" val="#wm#"/>
  <p:tag name="KSO_WM_UNIT_TYPE" val="m_i"/>
  <p:tag name="KSO_WM_UNIT_INDEX" val="1_5"/>
  <p:tag name="KSO_WM_UNIT_LINE_FORE_SCHEMECOLOR_INDEX" val="5"/>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6"/>
  <p:tag name="KSO_WM_TEMPLATE_CATEGORY" val="diagram"/>
  <p:tag name="KSO_WM_TEMPLATE_INDEX" val="20201468"/>
  <p:tag name="KSO_WM_UNIT_LAYERLEVEL" val="1_1"/>
  <p:tag name="KSO_WM_TAG_VERSION" val="1.0"/>
  <p:tag name="KSO_WM_BEAUTIFY_FLAG" val="#wm#"/>
  <p:tag name="KSO_WM_UNIT_TYPE" val="m_i"/>
  <p:tag name="KSO_WM_UNIT_INDEX" val="1_6"/>
  <p:tag name="KSO_WM_UNIT_LINE_FORE_SCHEMECOLOR_INDEX" val="5"/>
  <p:tag name="KSO_WM_UNIT_LINE_FILL_TYPE" val="2"/>
  <p:tag name="KSO_WM_UNIT_USESOURCEFORMAT_APPLY" val="1"/>
</p:tagLst>
</file>

<file path=ppt/tags/tag31.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68_2*m_h_a*1_2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32.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468_2*m_h_a*1_4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3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68_2*m_h_f*1_2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3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38.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68_2*m_h_a*1_1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3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68_2*m_h_f*1_1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41.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68_2*m_h_a*1_2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5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4240</Words>
  <Application>WPS Presentation</Application>
  <PresentationFormat>寬螢幕</PresentationFormat>
  <Paragraphs>578</Paragraphs>
  <Slides>33</Slides>
  <Notes>22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50" baseType="lpstr">
      <vt:lpstr>Arial</vt:lpstr>
      <vt:lpstr>新細明體</vt:lpstr>
      <vt:lpstr>Wingdings</vt:lpstr>
      <vt:lpstr>微軟正黑體</vt:lpstr>
      <vt:lpstr>Microsoft YaHei</vt:lpstr>
      <vt:lpstr>Agency FB</vt:lpstr>
      <vt:lpstr>Yu Gothic UI</vt:lpstr>
      <vt:lpstr>Open Sans</vt:lpstr>
      <vt:lpstr>Segoe Print</vt:lpstr>
      <vt:lpstr>Open Sans</vt:lpstr>
      <vt:lpstr>SimSun</vt:lpstr>
      <vt:lpstr>Arial Unicode MS</vt:lpstr>
      <vt:lpstr>Microsoft YaHei UI</vt:lpstr>
      <vt:lpstr>思源黑体 CN Regular</vt:lpstr>
      <vt:lpstr>新細明體</vt:lpstr>
      <vt:lpstr>Office 佈景主題​​</vt:lpstr>
      <vt:lpstr>Excel.Sheet.12</vt:lpstr>
      <vt:lpstr>專業能力認證(初級升中級)</vt:lpstr>
      <vt:lpstr>PowerPoint 演示文稿</vt:lpstr>
      <vt:lpstr>個 人 資 訊 經 歷</vt:lpstr>
      <vt:lpstr>主要工作內容</vt:lpstr>
      <vt:lpstr>重點工作(專案) 項目呈現 ( STAR )  財政部電子發票專案處理</vt:lpstr>
      <vt:lpstr>發票種類</vt:lpstr>
      <vt:lpstr>PowerPoint 演示文稿</vt:lpstr>
      <vt:lpstr>PowerPoint 演示文稿</vt:lpstr>
      <vt:lpstr>PowerPoint 演示文稿</vt:lpstr>
      <vt:lpstr>PowerPoint 演示文稿</vt:lpstr>
      <vt:lpstr>專案執行流程圖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Check-困難點</vt:lpstr>
      <vt:lpstr> </vt:lpstr>
      <vt:lpstr>PowerPoint 演示文稿</vt:lpstr>
      <vt:lpstr>PowerPoint 演示文稿</vt:lpstr>
      <vt:lpstr>PowerPoint 演示文稿</vt:lpstr>
      <vt:lpstr>PowerPoint 演示文稿</vt:lpstr>
      <vt:lpstr>PowerPoint 演示文稿</vt:lpstr>
      <vt:lpstr>匯報完畢 敬請指教</vt:lpstr>
    </vt:vector>
  </TitlesOfParts>
  <Company>digiwin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Ella00944</dc:creator>
  <cp:lastModifiedBy>dgw</cp:lastModifiedBy>
  <cp:revision>684</cp:revision>
  <dcterms:created xsi:type="dcterms:W3CDTF">2018-07-25T09:21:00Z</dcterms:created>
  <dcterms:modified xsi:type="dcterms:W3CDTF">2024-11-04T05:41:19Z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1028-11.8.2.8378</vt:lpwstr>
  </property>
</Properties>
</file>